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4" r:id="rId2"/>
    <p:sldId id="332" r:id="rId3"/>
    <p:sldId id="420" r:id="rId4"/>
    <p:sldId id="421" r:id="rId5"/>
    <p:sldId id="370" r:id="rId6"/>
    <p:sldId id="423" r:id="rId7"/>
    <p:sldId id="422" r:id="rId8"/>
    <p:sldId id="415" r:id="rId9"/>
    <p:sldId id="418" r:id="rId10"/>
    <p:sldId id="416" r:id="rId11"/>
    <p:sldId id="424" r:id="rId12"/>
    <p:sldId id="428" r:id="rId13"/>
    <p:sldId id="425" r:id="rId14"/>
    <p:sldId id="408" r:id="rId15"/>
    <p:sldId id="426" r:id="rId16"/>
    <p:sldId id="427" r:id="rId17"/>
    <p:sldId id="430" r:id="rId18"/>
    <p:sldId id="432" r:id="rId19"/>
    <p:sldId id="433" r:id="rId20"/>
    <p:sldId id="434" r:id="rId21"/>
    <p:sldId id="435" r:id="rId22"/>
    <p:sldId id="436" r:id="rId23"/>
    <p:sldId id="403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77" r:id="rId32"/>
    <p:sldId id="504" r:id="rId33"/>
    <p:sldId id="482" r:id="rId34"/>
    <p:sldId id="486" r:id="rId35"/>
    <p:sldId id="401" r:id="rId36"/>
    <p:sldId id="479" r:id="rId37"/>
    <p:sldId id="480" r:id="rId38"/>
    <p:sldId id="505" r:id="rId39"/>
    <p:sldId id="492" r:id="rId40"/>
    <p:sldId id="506" r:id="rId41"/>
    <p:sldId id="507" r:id="rId42"/>
    <p:sldId id="508" r:id="rId43"/>
    <p:sldId id="485" r:id="rId44"/>
    <p:sldId id="490" r:id="rId45"/>
    <p:sldId id="499" r:id="rId46"/>
    <p:sldId id="513" r:id="rId47"/>
    <p:sldId id="512" r:id="rId48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1C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3" autoAdjust="0"/>
    <p:restoredTop sz="94712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234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Presumptive System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System Curve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Sheet1!$H$4:$H$8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cat>
          <c:val>
            <c:numRef>
              <c:f>Sheet1!$M$4:$M$8</c:f>
              <c:numCache>
                <c:formatCode>0.00</c:formatCode>
                <c:ptCount val="5"/>
                <c:pt idx="0">
                  <c:v>4.0817702681608647</c:v>
                </c:pt>
                <c:pt idx="1">
                  <c:v>5.5628038991764379</c:v>
                </c:pt>
                <c:pt idx="2">
                  <c:v>7.3400442563951245</c:v>
                </c:pt>
                <c:pt idx="3">
                  <c:v>9.4134913398169235</c:v>
                </c:pt>
                <c:pt idx="4">
                  <c:v>11.783145149441841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E6-49F0-831C-62748A7EC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7153104"/>
        <c:axId val="2027173072"/>
      </c:lineChart>
      <c:catAx>
        <c:axId val="202715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7173072"/>
        <c:crosses val="autoZero"/>
        <c:auto val="1"/>
        <c:lblAlgn val="ctr"/>
        <c:lblOffset val="100"/>
        <c:noMultiLvlLbl val="0"/>
      </c:catAx>
      <c:valAx>
        <c:axId val="202717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in"/>
        <c:tickLblPos val="nextTo"/>
        <c:spPr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715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Q-H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8488676171"/>
          <c:y val="3.2207782279642223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'A1050'!$G$45:$G$49</c:f>
              <c:numCache>
                <c:formatCode>0.00</c:formatCode>
                <c:ptCount val="5"/>
                <c:pt idx="0">
                  <c:v>13.978489795918366</c:v>
                </c:pt>
                <c:pt idx="1">
                  <c:v>11.855861224489793</c:v>
                </c:pt>
                <c:pt idx="2">
                  <c:v>9.2198122448979589</c:v>
                </c:pt>
                <c:pt idx="3">
                  <c:v>6.1817959183673459</c:v>
                </c:pt>
                <c:pt idx="4">
                  <c:v>2.7745453061224485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C0-4C3B-B3F4-C281557EAE4A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'A1050'!$G$24:$G$28</c:f>
              <c:numCache>
                <c:formatCode>0.00</c:formatCode>
                <c:ptCount val="5"/>
                <c:pt idx="0">
                  <c:v>13.795077551020405</c:v>
                </c:pt>
                <c:pt idx="1">
                  <c:v>11.426114285714284</c:v>
                </c:pt>
                <c:pt idx="2">
                  <c:v>8.6012979591836718</c:v>
                </c:pt>
                <c:pt idx="3">
                  <c:v>5.4936653061224483</c:v>
                </c:pt>
                <c:pt idx="4">
                  <c:v>2.0862808163265298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C0-4C3B-B3F4-C281557EA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2"/>
                <c:tx>
                  <c:v>System Curve</c:v>
                </c:tx>
                <c:spPr>
                  <a:ln>
                    <a:solidFill>
                      <a:schemeClr val="accent2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'A1050'!$F$115:$F$119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9000</c:v>
                      </c:pt>
                      <c:pt idx="1">
                        <c:v>11000</c:v>
                      </c:pt>
                      <c:pt idx="2">
                        <c:v>13000</c:v>
                      </c:pt>
                      <c:pt idx="3">
                        <c:v>15000</c:v>
                      </c:pt>
                      <c:pt idx="4">
                        <c:v>17000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'A1050'!$G$115:$G$119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4.0817702681608647</c:v>
                      </c:pt>
                      <c:pt idx="1">
                        <c:v>5.562803899176437</c:v>
                      </c:pt>
                      <c:pt idx="2">
                        <c:v>7.3400442563951254</c:v>
                      </c:pt>
                      <c:pt idx="3">
                        <c:v>9.4134913398169235</c:v>
                      </c:pt>
                      <c:pt idx="4">
                        <c:v>11.783145149441841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A3C0-4C3B-B3F4-C281557EAE4A}"/>
                  </c:ext>
                </c:extLst>
              </c15:ser>
            </c15:filteredScatterSeries>
          </c:ext>
        </c:extLst>
      </c:scatterChart>
      <c:valAx>
        <c:axId val="143756672"/>
        <c:scaling>
          <c:orientation val="minMax"/>
          <c:max val="17000"/>
          <c:min val="9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345210257787877"/>
          <c:y val="0.16424639042705666"/>
          <c:w val="0.41901544244392758"/>
          <c:h val="0.2400917388749208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Q-P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72973280994"/>
          <c:y val="3.5500031376637368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'A1050'!$H$45:$H$49</c:f>
              <c:numCache>
                <c:formatCode>0.00</c:formatCode>
                <c:ptCount val="5"/>
                <c:pt idx="0">
                  <c:v>65.152351866203091</c:v>
                </c:pt>
                <c:pt idx="1">
                  <c:v>56.363857097226891</c:v>
                </c:pt>
                <c:pt idx="2">
                  <c:v>45.713153343875675</c:v>
                </c:pt>
                <c:pt idx="3">
                  <c:v>33.676193930127347</c:v>
                </c:pt>
                <c:pt idx="4">
                  <c:v>19.851913292769773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5B-4B32-8537-33A06742F029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'A1050'!$H$24:$H$28</c:f>
              <c:numCache>
                <c:formatCode>0.00</c:formatCode>
                <c:ptCount val="5"/>
                <c:pt idx="0">
                  <c:v>64.732980405914887</c:v>
                </c:pt>
                <c:pt idx="1">
                  <c:v>54.83448260514411</c:v>
                </c:pt>
                <c:pt idx="2">
                  <c:v>43.444886278904157</c:v>
                </c:pt>
                <c:pt idx="3">
                  <c:v>31.066771510556304</c:v>
                </c:pt>
                <c:pt idx="4">
                  <c:v>17.209207423969502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55B-4B32-8537-33A06742F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</c:scatterChart>
      <c:valAx>
        <c:axId val="143756672"/>
        <c:scaling>
          <c:orientation val="minMax"/>
          <c:max val="17000"/>
          <c:min val="9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52531656196005883"/>
          <c:y val="0.14847608023807768"/>
          <c:w val="0.37130168934801056"/>
          <c:h val="0.19937081826147779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Q-H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8488676171"/>
          <c:y val="3.2207782279642223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'A1050'!$G$45:$G$49</c:f>
              <c:numCache>
                <c:formatCode>0.00</c:formatCode>
                <c:ptCount val="5"/>
                <c:pt idx="0">
                  <c:v>13.978489795918366</c:v>
                </c:pt>
                <c:pt idx="1">
                  <c:v>11.855861224489793</c:v>
                </c:pt>
                <c:pt idx="2">
                  <c:v>9.2198122448979589</c:v>
                </c:pt>
                <c:pt idx="3">
                  <c:v>6.1817959183673459</c:v>
                </c:pt>
                <c:pt idx="4">
                  <c:v>2.7745453061224485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7-4111-878B-3C3EF4F407F4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'A1050'!$G$24:$G$28</c:f>
              <c:numCache>
                <c:formatCode>0.00</c:formatCode>
                <c:ptCount val="5"/>
                <c:pt idx="0">
                  <c:v>13.795077551020405</c:v>
                </c:pt>
                <c:pt idx="1">
                  <c:v>11.426114285714284</c:v>
                </c:pt>
                <c:pt idx="2">
                  <c:v>8.6012979591836718</c:v>
                </c:pt>
                <c:pt idx="3">
                  <c:v>5.4936653061224483</c:v>
                </c:pt>
                <c:pt idx="4">
                  <c:v>2.0862808163265298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47-4111-878B-3C3EF4F407F4}"/>
            </c:ext>
          </c:extLst>
        </c:ser>
        <c:ser>
          <c:idx val="1"/>
          <c:order val="2"/>
          <c:tx>
            <c:v>System Curve</c:v>
          </c:tx>
          <c:spPr>
            <a:ln>
              <a:solidFill>
                <a:schemeClr val="accent2"/>
              </a:solidFill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'A1050'!$F$115:$F$119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'A1050'!$G$115:$G$119</c:f>
              <c:numCache>
                <c:formatCode>0.00</c:formatCode>
                <c:ptCount val="5"/>
                <c:pt idx="0">
                  <c:v>4.0817702681608647</c:v>
                </c:pt>
                <c:pt idx="1">
                  <c:v>5.562803899176437</c:v>
                </c:pt>
                <c:pt idx="2">
                  <c:v>7.3400442563951254</c:v>
                </c:pt>
                <c:pt idx="3">
                  <c:v>9.4134913398169235</c:v>
                </c:pt>
                <c:pt idx="4">
                  <c:v>11.783145149441841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D47-4111-878B-3C3EF4F40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</c:scatterChart>
      <c:valAx>
        <c:axId val="143756672"/>
        <c:scaling>
          <c:orientation val="minMax"/>
          <c:max val="19000"/>
          <c:min val="7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129077464350141"/>
          <c:y val="0.36202581492512853"/>
          <c:w val="0.30548262409936738"/>
          <c:h val="0.26137355614763286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Q-P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8488676171"/>
          <c:y val="3.2207782279642223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'A1050'!$H$45:$H$49</c:f>
              <c:numCache>
                <c:formatCode>0.00</c:formatCode>
                <c:ptCount val="5"/>
                <c:pt idx="0">
                  <c:v>65.152351866203091</c:v>
                </c:pt>
                <c:pt idx="1">
                  <c:v>56.363857097226891</c:v>
                </c:pt>
                <c:pt idx="2">
                  <c:v>45.713153343875675</c:v>
                </c:pt>
                <c:pt idx="3">
                  <c:v>33.676193930127347</c:v>
                </c:pt>
                <c:pt idx="4">
                  <c:v>19.851913292769773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50-4E45-AB31-741BB6DBA74E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'A1050'!$H$24:$H$28</c:f>
              <c:numCache>
                <c:formatCode>0.00</c:formatCode>
                <c:ptCount val="5"/>
                <c:pt idx="0">
                  <c:v>64.732980405914887</c:v>
                </c:pt>
                <c:pt idx="1">
                  <c:v>54.83448260514411</c:v>
                </c:pt>
                <c:pt idx="2">
                  <c:v>43.444886278904157</c:v>
                </c:pt>
                <c:pt idx="3">
                  <c:v>31.066771510556304</c:v>
                </c:pt>
                <c:pt idx="4">
                  <c:v>17.209207423969502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50-4E45-AB31-741BB6DBA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</c:scatterChart>
      <c:valAx>
        <c:axId val="143756672"/>
        <c:scaling>
          <c:orientation val="minMax"/>
          <c:max val="19000"/>
          <c:min val="7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361934591436545"/>
          <c:y val="0.17913955560816214"/>
          <c:w val="0.30257277182279851"/>
          <c:h val="0.17424903743175524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Q-H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8488676171"/>
          <c:y val="3.2207782279642223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'A1050'!$G$45:$G$49</c:f>
              <c:numCache>
                <c:formatCode>0.00</c:formatCode>
                <c:ptCount val="5"/>
                <c:pt idx="0">
                  <c:v>13.978489795918366</c:v>
                </c:pt>
                <c:pt idx="1">
                  <c:v>11.855861224489793</c:v>
                </c:pt>
                <c:pt idx="2">
                  <c:v>9.2198122448979589</c:v>
                </c:pt>
                <c:pt idx="3">
                  <c:v>6.1817959183673459</c:v>
                </c:pt>
                <c:pt idx="4">
                  <c:v>2.7745453061224485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91-4612-932B-53C5AE614446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'A1050'!$G$24:$G$28</c:f>
              <c:numCache>
                <c:formatCode>0.00</c:formatCode>
                <c:ptCount val="5"/>
                <c:pt idx="0">
                  <c:v>13.795077551020405</c:v>
                </c:pt>
                <c:pt idx="1">
                  <c:v>11.426114285714284</c:v>
                </c:pt>
                <c:pt idx="2">
                  <c:v>8.6012979591836718</c:v>
                </c:pt>
                <c:pt idx="3">
                  <c:v>5.4936653061224483</c:v>
                </c:pt>
                <c:pt idx="4">
                  <c:v>2.0862808163265298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91-4612-932B-53C5AE614446}"/>
            </c:ext>
          </c:extLst>
        </c:ser>
        <c:ser>
          <c:idx val="1"/>
          <c:order val="2"/>
          <c:tx>
            <c:v>System Curve</c:v>
          </c:tx>
          <c:spPr>
            <a:ln>
              <a:solidFill>
                <a:schemeClr val="accent2"/>
              </a:solidFill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'A1050'!$F$115:$F$119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'A1050'!$G$115:$G$119</c:f>
              <c:numCache>
                <c:formatCode>0.00</c:formatCode>
                <c:ptCount val="5"/>
                <c:pt idx="0">
                  <c:v>4.0817702681608647</c:v>
                </c:pt>
                <c:pt idx="1">
                  <c:v>5.562803899176437</c:v>
                </c:pt>
                <c:pt idx="2">
                  <c:v>7.3400442563951254</c:v>
                </c:pt>
                <c:pt idx="3">
                  <c:v>9.4134913398169235</c:v>
                </c:pt>
                <c:pt idx="4">
                  <c:v>11.783145149441841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91-4612-932B-53C5AE614446}"/>
            </c:ext>
          </c:extLst>
        </c:ser>
        <c:ser>
          <c:idx val="3"/>
          <c:order val="3"/>
          <c:tx>
            <c:v>Proposed New Design</c:v>
          </c:tx>
          <c:spPr>
            <a:ln w="38100"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  <c:marker>
            <c:symbol val="x"/>
            <c:size val="7"/>
            <c:spPr>
              <a:solidFill>
                <a:sysClr val="windowText" lastClr="000000">
                  <a:lumMod val="75000"/>
                  <a:lumOff val="25000"/>
                </a:sysClr>
              </a:solidFill>
              <a:ln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xVal>
            <c:numRef>
              <c:f>'A1050'!$F$90:$F$94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'A1050'!$G$90:$G$94</c:f>
              <c:numCache>
                <c:formatCode>0.00</c:formatCode>
                <c:ptCount val="5"/>
                <c:pt idx="0">
                  <c:v>15.263379591836735</c:v>
                </c:pt>
                <c:pt idx="1">
                  <c:v>13.569159183673467</c:v>
                </c:pt>
                <c:pt idx="2">
                  <c:v>10.815297959183672</c:v>
                </c:pt>
                <c:pt idx="3">
                  <c:v>7.9961714285714276</c:v>
                </c:pt>
                <c:pt idx="4">
                  <c:v>4.8684571428571424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91-4612-932B-53C5AE614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</c:scatterChart>
      <c:valAx>
        <c:axId val="143756672"/>
        <c:scaling>
          <c:orientation val="minMax"/>
          <c:max val="19000"/>
          <c:min val="7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9822104743632"/>
          <c:y val="6.2102153809399464E-2"/>
          <c:w val="0.30416425460720131"/>
          <c:h val="0.33454205374672374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Q-P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94738488676171"/>
          <c:y val="3.2207782279642223E-2"/>
          <c:w val="0.65861397978519021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current w/ flat rake</c:v>
          </c:tx>
          <c:xVal>
            <c:numRef>
              <c:f>'A1050'!$F$45:$F$49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'A1050'!$H$45:$H$49</c:f>
              <c:numCache>
                <c:formatCode>0.00</c:formatCode>
                <c:ptCount val="5"/>
                <c:pt idx="0">
                  <c:v>65.152351866203091</c:v>
                </c:pt>
                <c:pt idx="1">
                  <c:v>56.363857097226891</c:v>
                </c:pt>
                <c:pt idx="2">
                  <c:v>45.713153343875675</c:v>
                </c:pt>
                <c:pt idx="3">
                  <c:v>33.676193930127347</c:v>
                </c:pt>
                <c:pt idx="4">
                  <c:v>19.851913292769773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AA-4125-93A6-FF1D3523610B}"/>
            </c:ext>
          </c:extLst>
        </c:ser>
        <c:ser>
          <c:idx val="2"/>
          <c:order val="1"/>
          <c:tx>
            <c:v>current w/o flat rake</c:v>
          </c:tx>
          <c:xVal>
            <c:numRef>
              <c:f>'A1050'!$F$24:$F$28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'A1050'!$H$24:$H$28</c:f>
              <c:numCache>
                <c:formatCode>0.00</c:formatCode>
                <c:ptCount val="5"/>
                <c:pt idx="0">
                  <c:v>64.732980405914887</c:v>
                </c:pt>
                <c:pt idx="1">
                  <c:v>54.83448260514411</c:v>
                </c:pt>
                <c:pt idx="2">
                  <c:v>43.444886278904157</c:v>
                </c:pt>
                <c:pt idx="3">
                  <c:v>31.066771510556304</c:v>
                </c:pt>
                <c:pt idx="4">
                  <c:v>17.209207423969502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AA-4125-93A6-FF1D3523610B}"/>
            </c:ext>
          </c:extLst>
        </c:ser>
        <c:ser>
          <c:idx val="1"/>
          <c:order val="2"/>
          <c:tx>
            <c:v>Proposed New Design</c:v>
          </c:tx>
          <c:spPr>
            <a:ln w="38100"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  <c:marker>
            <c:symbol val="square"/>
            <c:size val="7"/>
            <c:spPr>
              <a:solidFill>
                <a:sysClr val="windowText" lastClr="000000">
                  <a:lumMod val="75000"/>
                  <a:lumOff val="25000"/>
                </a:sysClr>
              </a:solidFill>
              <a:ln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xVal>
            <c:numRef>
              <c:f>'A1050'!$F$90:$F$94</c:f>
              <c:numCache>
                <c:formatCode>General</c:formatCode>
                <c:ptCount val="5"/>
                <c:pt idx="0">
                  <c:v>9000</c:v>
                </c:pt>
                <c:pt idx="1">
                  <c:v>11000</c:v>
                </c:pt>
                <c:pt idx="2">
                  <c:v>13000</c:v>
                </c:pt>
                <c:pt idx="3">
                  <c:v>15000</c:v>
                </c:pt>
                <c:pt idx="4">
                  <c:v>17000</c:v>
                </c:pt>
              </c:numCache>
            </c:numRef>
          </c:xVal>
          <c:yVal>
            <c:numRef>
              <c:f>'A1050'!$H$90:$H$94</c:f>
              <c:numCache>
                <c:formatCode>0.00</c:formatCode>
                <c:ptCount val="5"/>
                <c:pt idx="0">
                  <c:v>72.616165355856239</c:v>
                </c:pt>
                <c:pt idx="1">
                  <c:v>63.8376556216488</c:v>
                </c:pt>
                <c:pt idx="2">
                  <c:v>53.31010063044571</c:v>
                </c:pt>
                <c:pt idx="3">
                  <c:v>41.938810201281839</c:v>
                </c:pt>
                <c:pt idx="4">
                  <c:v>29.532404501089147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AA-4125-93A6-FF1D35236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756672"/>
        <c:axId val="143770752"/>
      </c:scatterChart>
      <c:valAx>
        <c:axId val="143756672"/>
        <c:scaling>
          <c:orientation val="minMax"/>
          <c:max val="19000"/>
          <c:min val="7000"/>
        </c:scaling>
        <c:delete val="0"/>
        <c:axPos val="b"/>
        <c:numFmt formatCode="General" sourceLinked="1"/>
        <c:majorTickMark val="out"/>
        <c:minorTickMark val="none"/>
        <c:tickLblPos val="nextTo"/>
        <c:crossAx val="143770752"/>
        <c:crosses val="autoZero"/>
        <c:crossBetween val="midCat"/>
        <c:majorUnit val="2000"/>
        <c:minorUnit val="1000"/>
      </c:valAx>
      <c:valAx>
        <c:axId val="1437707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56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681528441904855"/>
          <c:y val="6.2293713597722261E-2"/>
          <c:w val="0.30416425460720131"/>
          <c:h val="0.25090654031004278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0.01307</cdr:x>
      <cdr:y>0.02965</cdr:y>
    </cdr:from>
    <cdr:to>
      <cdr:x>0.09495</cdr:x>
      <cdr:y>0.10303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D4844FA-F717-4FCD-9CB9-13EE32A46A9F}"/>
            </a:ext>
          </a:extLst>
        </cdr:cNvPr>
        <cdr:cNvSpPr txBox="1"/>
      </cdr:nvSpPr>
      <cdr:spPr>
        <a:xfrm xmlns:a="http://schemas.openxmlformats.org/drawingml/2006/main" rot="16200000">
          <a:off x="131201" y="22133"/>
          <a:ext cx="231589" cy="374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en-US" sz="1100"/>
            <a:t>feet</a:t>
          </a:r>
        </a:p>
      </cdr:txBody>
    </cdr:sp>
  </cdr:relSizeAnchor>
  <cdr:relSizeAnchor xmlns:cdr="http://schemas.openxmlformats.org/drawingml/2006/chartDrawing">
    <cdr:from>
      <cdr:x>0.47831</cdr:x>
      <cdr:y>0.81856</cdr:y>
    </cdr:from>
    <cdr:to>
      <cdr:x>0.5602</cdr:x>
      <cdr:y>0.89194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285413-E8FD-48BA-940B-B59D0984A79A}"/>
            </a:ext>
          </a:extLst>
        </cdr:cNvPr>
        <cdr:cNvSpPr txBox="1"/>
      </cdr:nvSpPr>
      <cdr:spPr>
        <a:xfrm xmlns:a="http://schemas.openxmlformats.org/drawingml/2006/main" rot="16200000">
          <a:off x="2258826" y="2511892"/>
          <a:ext cx="231589" cy="374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0.06397</cdr:x>
      <cdr:y>0.28028</cdr:y>
    </cdr:from>
    <cdr:to>
      <cdr:x>0.16132</cdr:x>
      <cdr:y>0.52044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DC8D70B-1DBD-40B3-A89E-AA171281A873}"/>
            </a:ext>
          </a:extLst>
        </cdr:cNvPr>
        <cdr:cNvSpPr txBox="1"/>
      </cdr:nvSpPr>
      <cdr:spPr>
        <a:xfrm xmlns:a="http://schemas.openxmlformats.org/drawingml/2006/main" rot="10800000">
          <a:off x="251460" y="611896"/>
          <a:ext cx="382678" cy="524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feet</a:t>
          </a:r>
        </a:p>
      </cdr:txBody>
    </cdr:sp>
  </cdr:relSizeAnchor>
  <cdr:relSizeAnchor xmlns:cdr="http://schemas.openxmlformats.org/drawingml/2006/chartDrawing">
    <cdr:from>
      <cdr:x>0.42062</cdr:x>
      <cdr:y>0.90231</cdr:y>
    </cdr:from>
    <cdr:to>
      <cdr:x>0.49847</cdr:x>
      <cdr:y>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BE57AF5-5AC5-4880-B660-8D08B0163C8E}"/>
            </a:ext>
          </a:extLst>
        </cdr:cNvPr>
        <cdr:cNvSpPr txBox="1"/>
      </cdr:nvSpPr>
      <cdr:spPr>
        <a:xfrm xmlns:a="http://schemas.openxmlformats.org/drawingml/2006/main">
          <a:off x="1653449" y="1969881"/>
          <a:ext cx="306027" cy="213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GPM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0.07948</cdr:x>
      <cdr:y>0.35191</cdr:y>
    </cdr:from>
    <cdr:to>
      <cdr:x>0.13845</cdr:x>
      <cdr:y>0.49477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8F3D788-D498-43E6-96D1-24E18A07CA74}"/>
            </a:ext>
          </a:extLst>
        </cdr:cNvPr>
        <cdr:cNvSpPr txBox="1"/>
      </cdr:nvSpPr>
      <cdr:spPr>
        <a:xfrm xmlns:a="http://schemas.openxmlformats.org/drawingml/2006/main" rot="10800000">
          <a:off x="312420" y="768284"/>
          <a:ext cx="231810" cy="311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HP</a:t>
          </a:r>
        </a:p>
      </cdr:txBody>
    </cdr:sp>
  </cdr:relSizeAnchor>
  <cdr:relSizeAnchor xmlns:cdr="http://schemas.openxmlformats.org/drawingml/2006/chartDrawing">
    <cdr:from>
      <cdr:x>0.43832</cdr:x>
      <cdr:y>0.90126</cdr:y>
    </cdr:from>
    <cdr:to>
      <cdr:x>0.51617</cdr:x>
      <cdr:y>0.99895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3F15E96-6AB4-4ED0-BF99-84D315057614}"/>
            </a:ext>
          </a:extLst>
        </cdr:cNvPr>
        <cdr:cNvSpPr txBox="1"/>
      </cdr:nvSpPr>
      <cdr:spPr>
        <a:xfrm xmlns:a="http://schemas.openxmlformats.org/drawingml/2006/main">
          <a:off x="2609850" y="2724150"/>
          <a:ext cx="4635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0.32578</cdr:y>
    </cdr:from>
    <cdr:to>
      <cdr:x>0.05897</cdr:x>
      <cdr:y>0.52274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DC8D70B-1DBD-40B3-A89E-AA171281A873}"/>
            </a:ext>
          </a:extLst>
        </cdr:cNvPr>
        <cdr:cNvSpPr txBox="1"/>
      </cdr:nvSpPr>
      <cdr:spPr>
        <a:xfrm xmlns:a="http://schemas.openxmlformats.org/drawingml/2006/main" rot="10800000">
          <a:off x="-206147" y="858738"/>
          <a:ext cx="283111" cy="519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feet</a:t>
          </a:r>
        </a:p>
      </cdr:txBody>
    </cdr:sp>
  </cdr:relSizeAnchor>
  <cdr:relSizeAnchor xmlns:cdr="http://schemas.openxmlformats.org/drawingml/2006/chartDrawing">
    <cdr:from>
      <cdr:x>0.42383</cdr:x>
      <cdr:y>0.90231</cdr:y>
    </cdr:from>
    <cdr:to>
      <cdr:x>0.50168</cdr:x>
      <cdr:y>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BE57AF5-5AC5-4880-B660-8D08B0163C8E}"/>
            </a:ext>
          </a:extLst>
        </cdr:cNvPr>
        <cdr:cNvSpPr txBox="1"/>
      </cdr:nvSpPr>
      <cdr:spPr>
        <a:xfrm xmlns:a="http://schemas.openxmlformats.org/drawingml/2006/main">
          <a:off x="2523565" y="2727325"/>
          <a:ext cx="4635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0.33528</cdr:y>
    </cdr:from>
    <cdr:to>
      <cdr:x>0.05897</cdr:x>
      <cdr:y>0.47814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8F3D788-D498-43E6-96D1-24E18A07CA74}"/>
            </a:ext>
          </a:extLst>
        </cdr:cNvPr>
        <cdr:cNvSpPr txBox="1"/>
      </cdr:nvSpPr>
      <cdr:spPr>
        <a:xfrm xmlns:a="http://schemas.openxmlformats.org/drawingml/2006/main" rot="10800000">
          <a:off x="-206147" y="883775"/>
          <a:ext cx="283111" cy="376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HP</a:t>
          </a:r>
        </a:p>
      </cdr:txBody>
    </cdr:sp>
  </cdr:relSizeAnchor>
  <cdr:relSizeAnchor xmlns:cdr="http://schemas.openxmlformats.org/drawingml/2006/chartDrawing">
    <cdr:from>
      <cdr:x>0.43832</cdr:x>
      <cdr:y>0.90126</cdr:y>
    </cdr:from>
    <cdr:to>
      <cdr:x>0.51617</cdr:x>
      <cdr:y>0.99895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3F15E96-6AB4-4ED0-BF99-84D315057614}"/>
            </a:ext>
          </a:extLst>
        </cdr:cNvPr>
        <cdr:cNvSpPr txBox="1"/>
      </cdr:nvSpPr>
      <cdr:spPr>
        <a:xfrm xmlns:a="http://schemas.openxmlformats.org/drawingml/2006/main">
          <a:off x="2609850" y="2724150"/>
          <a:ext cx="4635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0.25039</cdr:y>
    </cdr:from>
    <cdr:to>
      <cdr:x>0.05897</cdr:x>
      <cdr:y>0.46324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DC8D70B-1DBD-40B3-A89E-AA171281A873}"/>
            </a:ext>
          </a:extLst>
        </cdr:cNvPr>
        <cdr:cNvSpPr txBox="1"/>
      </cdr:nvSpPr>
      <cdr:spPr>
        <a:xfrm xmlns:a="http://schemas.openxmlformats.org/drawingml/2006/main" rot="10800000">
          <a:off x="-9331" y="668608"/>
          <a:ext cx="284897" cy="568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feet</a:t>
          </a:r>
        </a:p>
      </cdr:txBody>
    </cdr:sp>
  </cdr:relSizeAnchor>
  <cdr:relSizeAnchor xmlns:cdr="http://schemas.openxmlformats.org/drawingml/2006/chartDrawing">
    <cdr:from>
      <cdr:x>0.42383</cdr:x>
      <cdr:y>0.90231</cdr:y>
    </cdr:from>
    <cdr:to>
      <cdr:x>0.50168</cdr:x>
      <cdr:y>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BE57AF5-5AC5-4880-B660-8D08B0163C8E}"/>
            </a:ext>
          </a:extLst>
        </cdr:cNvPr>
        <cdr:cNvSpPr txBox="1"/>
      </cdr:nvSpPr>
      <cdr:spPr>
        <a:xfrm xmlns:a="http://schemas.openxmlformats.org/drawingml/2006/main">
          <a:off x="2523565" y="2727325"/>
          <a:ext cx="4635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0.35924</cdr:y>
    </cdr:from>
    <cdr:to>
      <cdr:x>0.05897</cdr:x>
      <cdr:y>0.5021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8F3D788-D498-43E6-96D1-24E18A07CA74}"/>
            </a:ext>
          </a:extLst>
        </cdr:cNvPr>
        <cdr:cNvSpPr txBox="1"/>
      </cdr:nvSpPr>
      <cdr:spPr>
        <a:xfrm xmlns:a="http://schemas.openxmlformats.org/drawingml/2006/main" rot="10800000">
          <a:off x="-9331" y="959252"/>
          <a:ext cx="284897" cy="381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HP</a:t>
          </a:r>
        </a:p>
      </cdr:txBody>
    </cdr:sp>
  </cdr:relSizeAnchor>
  <cdr:relSizeAnchor xmlns:cdr="http://schemas.openxmlformats.org/drawingml/2006/chartDrawing">
    <cdr:from>
      <cdr:x>0.43832</cdr:x>
      <cdr:y>0.90126</cdr:y>
    </cdr:from>
    <cdr:to>
      <cdr:x>0.51617</cdr:x>
      <cdr:y>0.99895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3F15E96-6AB4-4ED0-BF99-84D315057614}"/>
            </a:ext>
          </a:extLst>
        </cdr:cNvPr>
        <cdr:cNvSpPr txBox="1"/>
      </cdr:nvSpPr>
      <cdr:spPr>
        <a:xfrm xmlns:a="http://schemas.openxmlformats.org/drawingml/2006/main">
          <a:off x="2609850" y="2724150"/>
          <a:ext cx="4635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GPM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A9BB41-B677-4F20-96E4-1FA2187DA2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/>
          <a:lstStyle>
            <a:lvl1pPr algn="l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7EABE-62F9-40D5-844E-02280CE974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092" y="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/>
          <a:lstStyle>
            <a:lvl1pPr algn="r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D2EDEA-CF9F-432E-8098-40FABBEEB038}" type="datetimeFigureOut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D60A8-D1B6-4666-B425-6178F592B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25068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 anchor="b"/>
          <a:lstStyle>
            <a:lvl1pPr algn="l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9008B-5740-4F55-B516-68B98F2877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092" y="8250680"/>
            <a:ext cx="2774260" cy="434637"/>
          </a:xfrm>
          <a:prstGeom prst="rect">
            <a:avLst/>
          </a:prstGeom>
        </p:spPr>
        <p:txBody>
          <a:bodyPr vert="horz" wrap="square" lIns="84588" tIns="42294" rIns="84588" bIns="42294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98C575F6-8C13-4D59-AC1E-0134BE298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F47BD3-7A18-4B00-A88C-A8E02FC571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/>
          <a:lstStyle>
            <a:lvl1pPr algn="l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64460-1FAE-4435-9CDD-999AD746AD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625092" y="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/>
          <a:lstStyle>
            <a:lvl1pPr algn="r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0E19DF-7389-4FF0-BBA1-A343BA18DBC2}" type="datetimeFigureOut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A0638CB-9E46-4CE8-9E34-6F4470F52F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588" tIns="42294" rIns="84588" bIns="4229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5002E5-FDE7-4113-9F8F-41C8596C7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660" y="4126824"/>
            <a:ext cx="5119481" cy="3908764"/>
          </a:xfrm>
          <a:prstGeom prst="rect">
            <a:avLst/>
          </a:prstGeom>
        </p:spPr>
        <p:txBody>
          <a:bodyPr vert="horz" lIns="84588" tIns="42294" rIns="84588" bIns="4229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F1DD1-F949-46D2-8437-541E552819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250680"/>
            <a:ext cx="2774260" cy="434637"/>
          </a:xfrm>
          <a:prstGeom prst="rect">
            <a:avLst/>
          </a:prstGeom>
        </p:spPr>
        <p:txBody>
          <a:bodyPr vert="horz" lIns="84588" tIns="42294" rIns="84588" bIns="42294" rtlCol="0" anchor="b"/>
          <a:lstStyle>
            <a:lvl1pPr algn="l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7BE23-2622-4CCC-8690-C6230D41E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625092" y="8250680"/>
            <a:ext cx="2774260" cy="434637"/>
          </a:xfrm>
          <a:prstGeom prst="rect">
            <a:avLst/>
          </a:prstGeom>
        </p:spPr>
        <p:txBody>
          <a:bodyPr vert="horz" wrap="square" lIns="84588" tIns="42294" rIns="84588" bIns="42294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7A349794-5A1F-4817-8D9C-EC82CF66D4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08D5921-4245-4231-A76D-2C7EC43F30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381E404-CB55-4C87-A07A-CC6D375DA1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0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7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35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08D5921-4245-4231-A76D-2C7EC43F30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381E404-CB55-4C87-A07A-CC6D375DA1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3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08D5921-4245-4231-A76D-2C7EC43F30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381E404-CB55-4C87-A07A-CC6D375DA1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11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90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4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6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C8179-CEB0-4B63-B700-0B2BB4D1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925C-3D0D-423E-9BAA-F0B571683D62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5989A-E6C7-48E4-9EDA-9B441096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E754-0B41-4E84-9486-2BE18FF8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960BF-6C5D-448A-9C14-11E79F789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E1F58-8AA1-46DD-96E6-D737C1A1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A224-6314-4E11-9984-C340BEF7ED1C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52BF-71C7-468D-A174-6E890750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9DC22-CAAE-42FC-8D4A-615AB51A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27183-B0A5-4FEE-856A-D944FB0F8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14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A054-87BC-456D-89E8-FAC43D96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0FA38-2ADE-4A8A-B061-2B7F0B257CD5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FCE52-5700-45B8-9C01-AC6BCDC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C6D20-F52B-4929-A340-53732191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C6C47-C310-47FF-81CF-8F29F9E5A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03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4A0E8C-FBC8-406C-B9CF-7926FE6F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A86E9-79DA-4423-A089-CEE8712ABC57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DE12E10-C89E-4B38-B0E5-616F4AD4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4E1398-FA13-41B8-AC2C-058628DC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1D3-1DD8-4ADA-9358-0A9493F1854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 descr="GloTech New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94257" y="0"/>
            <a:ext cx="681179" cy="5164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875436" y="76203"/>
            <a:ext cx="21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C71C1"/>
                </a:solidFill>
                <a:latin typeface="+mj-lt"/>
              </a:rPr>
              <a:t>GloTech Corporation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206374" y="702735"/>
            <a:ext cx="8658225" cy="507996"/>
          </a:xfrm>
        </p:spPr>
        <p:txBody>
          <a:bodyPr/>
          <a:lstStyle>
            <a:lvl1pPr>
              <a:buNone/>
              <a:defRPr sz="2400" i="1">
                <a:latin typeface="+mj-lt"/>
              </a:defRPr>
            </a:lvl1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 hasCustomPrompt="1"/>
          </p:nvPr>
        </p:nvSpPr>
        <p:spPr>
          <a:xfrm>
            <a:off x="206374" y="195768"/>
            <a:ext cx="5550959" cy="312232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dirty="0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208100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8FF6-F281-43FE-96A3-1EC4C99F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0DD67-057E-4E58-BF45-8752EE98A52E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FDC9-BDE1-41A3-9F94-C0998769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44115-D367-421F-AB88-6710E9D4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5988B-20E2-4B2D-95E0-6ECB4D688E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05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0ED04-822B-42E5-8825-94431E80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3A03-0A04-433C-B7E3-08C437127D2B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B7B8-7D9E-4A00-BD5D-007BF320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F3BC9-6399-4247-813C-59A3F165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66757-15FB-4302-918A-AF93D84DB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7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155261-E401-47E6-A91B-C449DE73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C5459-23A7-4417-BFA1-3EB9AD0CF643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B650A3-9DD5-4F37-B53D-79C8EF63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D6F0CB-3363-4D5E-97CD-755EAAF1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446E4-850B-4077-87EB-E6606A99D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76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742E61-E828-4BA4-92BA-05E419DA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FDA11-EA19-4D44-A186-9BF99A692036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5BA8D2-573C-42AE-8351-69EBA1E6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BAAF6C-D15A-4531-9204-DC057236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4B7A6-D7C6-46DA-AA7E-06A91837B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56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A2CC9D-2089-4647-9D34-3F62D1FA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2EC3E-FBA0-44C1-8F78-6382151AD546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0C9118-1C83-4814-A7DD-60F0D4A5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D66C33-AE7C-4892-B720-A2464EF0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F8037-14AA-4F2A-9FCC-9EB087714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06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89D3A4-FB56-425B-BE4D-C17A4D2C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FA06F-BA8B-4F41-AE08-71D8F05D0FCB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28B978-299A-418B-9594-BDF8E13C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5E5AC2-641B-498B-9399-8C0868D4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BA5FD-549E-4B09-997C-7A9559EA0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50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308D1C-F0A0-4CA1-9E73-CFF49DE7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01E2D-F2AB-4056-99FD-F0822FC1CB72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67C928-1DA1-49B6-AAC0-0D5C521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600FC3-EAD5-4D55-B7A1-09474452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052B6-FB2A-4E33-BFC0-69579D568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98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9EC81A-F3B4-4F35-B6FD-4C437B4F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92A5-0C1D-4A4B-97B1-FBE107FCC49D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D6FBB3-9EA2-48C5-BB6E-13714282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C71A98-90AD-45CD-8F15-62323AEF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9EAC6-E1EA-4C9E-9D65-5A3242C31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82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C3E611-796E-4D2F-A65F-3D5534C2EA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03F294-DF6B-421F-A1E1-80FB26BCFB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1F32-F224-4FD3-8923-531110B2C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6536AE-6279-4748-8D3A-A9F38A6A638E}" type="datetime1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9CFAB-A9EB-4228-98EC-27EA5A3D3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GloTech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F38F-064A-48C5-9DBF-FF5BA22B5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895FA6-7390-4CF6-BC51-4DFCC9E867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>
            <a:extLst>
              <a:ext uri="{FF2B5EF4-FFF2-40B4-BE49-F238E27FC236}">
                <a16:creationId xmlns:a16="http://schemas.microsoft.com/office/drawing/2014/main" id="{654A0810-100E-4F8C-AD14-424D3E2C5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301" y="1137050"/>
            <a:ext cx="5918990" cy="1470025"/>
          </a:xfrm>
        </p:spPr>
        <p:txBody>
          <a:bodyPr/>
          <a:lstStyle/>
          <a:p>
            <a:pPr algn="r"/>
            <a:r>
              <a:rPr lang="en-US" altLang="en-US" dirty="0"/>
              <a:t>50HP Propeller Project Detailed Report</a:t>
            </a:r>
          </a:p>
        </p:txBody>
      </p:sp>
      <p:sp>
        <p:nvSpPr>
          <p:cNvPr id="2051" name="Subtitle 4">
            <a:extLst>
              <a:ext uri="{FF2B5EF4-FFF2-40B4-BE49-F238E27FC236}">
                <a16:creationId xmlns:a16="http://schemas.microsoft.com/office/drawing/2014/main" id="{09BC97BC-BFAC-4DFC-9236-359B39F94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3320" y="2762840"/>
            <a:ext cx="6400800" cy="1275760"/>
          </a:xfrm>
        </p:spPr>
        <p:txBody>
          <a:bodyPr/>
          <a:lstStyle/>
          <a:p>
            <a:pPr algn="r"/>
            <a:r>
              <a:rPr lang="en-US" altLang="en-US" sz="2000" dirty="0">
                <a:solidFill>
                  <a:schemeClr val="tx1"/>
                </a:solidFill>
              </a:rPr>
              <a:t>Prepared by: Joshua Rogers &amp; Mark Gu</a:t>
            </a:r>
          </a:p>
          <a:p>
            <a:pPr algn="r"/>
            <a:r>
              <a:rPr lang="en-US" altLang="en-US" sz="2000" dirty="0">
                <a:solidFill>
                  <a:schemeClr val="tx1"/>
                </a:solidFill>
              </a:rPr>
              <a:t>2021-2022</a:t>
            </a:r>
          </a:p>
        </p:txBody>
      </p:sp>
      <p:pic>
        <p:nvPicPr>
          <p:cNvPr id="5" name="Picture 4" descr="GloTech New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4257" y="0"/>
            <a:ext cx="681179" cy="516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5436" y="76203"/>
            <a:ext cx="21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C71C1"/>
                </a:solidFill>
                <a:latin typeface="+mj-lt"/>
              </a:rPr>
              <a:t>GloTech Corporation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AE75615-120C-4870-B8D8-989963CD9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21" y="1805794"/>
            <a:ext cx="3694375" cy="342169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Blade-to-Blade Comparison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26FAE4C-514E-4FF8-9877-1A55FD6868BB}"/>
              </a:ext>
            </a:extLst>
          </p:cNvPr>
          <p:cNvSpPr txBox="1"/>
          <p:nvPr/>
        </p:nvSpPr>
        <p:spPr>
          <a:xfrm>
            <a:off x="1029821" y="5651017"/>
            <a:ext cx="6737023" cy="72485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Positive deviation on the top surface indicates that the scanned blade is higher than the other blade. Max. amount of shift is 2.24mm (0.088”)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DB405A-C309-4C64-96A4-20AB445C5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088310"/>
              </p:ext>
            </p:extLst>
          </p:nvPr>
        </p:nvGraphicFramePr>
        <p:xfrm>
          <a:off x="5328444" y="1805794"/>
          <a:ext cx="2438400" cy="342169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1274169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266519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599765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4798008"/>
                    </a:ext>
                  </a:extLst>
                </a:gridCol>
              </a:tblGrid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314362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106.2167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-89.3186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649678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103.5906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33.8086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-112.318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554748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27.5565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-133.353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863508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81.6194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-153.576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712629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66.5769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14.8813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-171.898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644555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10.6247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-182.884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1.5685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921289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29.8359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-197.883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1.7053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356419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-0.4559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-205.961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1.8457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04425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-11.1355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-211.094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1.8535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933105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-35.6781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-11.3377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-212.087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2.1827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836381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-60.0248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-206.518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2.1297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83149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-80.9451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-21.8388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-201.534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2.2437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922477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-96.1612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-29.6654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-156.613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1.8706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398952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-67.2138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-21.4988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-163.744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1.5272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569822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-29.5286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-11.2463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-165.239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1.6053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83510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-1.3722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-159.383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1.7883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913442"/>
                  </a:ext>
                </a:extLst>
              </a:tr>
              <a:tr h="190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-143.602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1.7832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86841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883BB0C-5ACD-4584-9839-08A5D936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next step is to compare the scanned blade against the other blade on the sample propeller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CEE90-BF4F-4F44-8808-504D8B2D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61" y="5218401"/>
            <a:ext cx="36943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Top Surface Comparison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73B22-49A8-4AAB-8986-5EF071FE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525" y="1928755"/>
            <a:ext cx="1084417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C3638-65EB-482E-8465-BFE336C8E24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969108" y="2091524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66E26A-0A78-4715-8920-8497F5C9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525" y="3944762"/>
            <a:ext cx="1335344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Scanned Blade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DD11F9-EDEB-4615-BFDC-4503226BC33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2969108" y="4107531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29EBD6-4EE8-4B1B-8747-9CA78159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938" y="1521437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Top Comparison (unit: mm)</a:t>
            </a:r>
          </a:p>
        </p:txBody>
      </p:sp>
    </p:spTree>
    <p:extLst>
      <p:ext uri="{BB962C8B-B14F-4D97-AF65-F5344CB8AC3E}">
        <p14:creationId xmlns:p14="http://schemas.microsoft.com/office/powerpoint/2010/main" val="3112611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F556087-C630-4B46-B26A-B026CF454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646" y="1813696"/>
            <a:ext cx="3135261" cy="341985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Blade-to-Blade Comparison – Cont’d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26FAE4C-514E-4FF8-9877-1A55FD6868BB}"/>
              </a:ext>
            </a:extLst>
          </p:cNvPr>
          <p:cNvSpPr txBox="1"/>
          <p:nvPr/>
        </p:nvSpPr>
        <p:spPr>
          <a:xfrm>
            <a:off x="1029821" y="5651017"/>
            <a:ext cx="6431467" cy="80604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Negative deviation on the bottom surface indicates that the scanned blade is higher than the other blade. Max. amount of shift is 2.93mm (0.115”)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3BB0C-5ACD-4584-9839-08A5D936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Blade comparisons on bottom surfaces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CEE90-BF4F-4F44-8808-504D8B2D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25" y="5218401"/>
            <a:ext cx="36943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Bottom </a:t>
            </a: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Surface Comparison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73B22-49A8-4AAB-8986-5EF071FE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85" y="1928755"/>
            <a:ext cx="1084417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C3638-65EB-482E-8465-BFE336C8E24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011068" y="2091524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66E26A-0A78-4715-8920-8497F5C9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85" y="3944762"/>
            <a:ext cx="1335344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Scanned Blade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DD11F9-EDEB-4615-BFDC-4503226BC33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011068" y="4107531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29EBD6-4EE8-4B1B-8747-9CA78159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150" y="1507632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Bottom</a:t>
            </a:r>
            <a:r>
              <a:rPr lang="en-US" sz="12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Comparison (unit: mm)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AA42DAA-B15B-4736-9109-131064B9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43811"/>
              </p:ext>
            </p:extLst>
          </p:nvPr>
        </p:nvGraphicFramePr>
        <p:xfrm>
          <a:off x="5022888" y="1813696"/>
          <a:ext cx="2438400" cy="34290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1274169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266519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599765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47980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314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80.4378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46.5691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-133.8201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-1.9757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649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72.5371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43.8721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-142.3542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-1.5279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5547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66.0747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41.0141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-152.6549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-1.1541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8635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58.2874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37.6904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-163.9992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-1.0268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7126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50.2421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34.8143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-172.7991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-0.9910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644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-181.8064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921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-189.0406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-0.6802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356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-4.1670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19.1546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-198.2962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04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-16.4671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-200.8849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933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-28.9416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-198.0959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836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-50.1276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-200.7748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-2.0984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831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-62.3819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-193.9599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-2.3796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922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-76.3360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-188.9730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-2.4436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3989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-93.6389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-178.1737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-2.6258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569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-110.8572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-11.4147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-171.0857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-2.9314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835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-134.2654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-20.1502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-152.3338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-1.5663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913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-147.7308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-25.2380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-140.7407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-1.5004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86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84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D20EB6-525E-4F51-A2E0-06D3B38935D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335" y="1599551"/>
            <a:ext cx="6301329" cy="3290934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Blade-to-Blade Comparison – Cont’d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26FAE4C-514E-4FF8-9877-1A55FD6868BB}"/>
              </a:ext>
            </a:extLst>
          </p:cNvPr>
          <p:cNvSpPr txBox="1"/>
          <p:nvPr/>
        </p:nvSpPr>
        <p:spPr>
          <a:xfrm>
            <a:off x="1138362" y="5303277"/>
            <a:ext cx="6867270" cy="11410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Methodology: Both blades were scanned for their boundary contour.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Observations: The trailing edge (or highest point when the prop is installed) of the 1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is 2.36mm higher than the 2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blade. This further confirms that the scanned blade was shifted upward along the axial direction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3BB0C-5ACD-4584-9839-08A5D936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Blade height comparisons using boundary contours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CEE90-BF4F-4F44-8808-504D8B2D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335" y="4957741"/>
            <a:ext cx="630132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Blade Height Comparisons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73B22-49A8-4AAB-8986-5EF071FE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68" y="2355618"/>
            <a:ext cx="1084417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C3638-65EB-482E-8465-BFE336C8E246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1479185" y="2518387"/>
            <a:ext cx="570596" cy="1370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66E26A-0A78-4715-8920-8497F5C9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945" y="2992262"/>
            <a:ext cx="1335344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DD11F9-EDEB-4615-BFDC-4503226BC33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929528" y="3155031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ACCEF9-9DDE-40F1-AF1E-C271D0C8838F}"/>
              </a:ext>
            </a:extLst>
          </p:cNvPr>
          <p:cNvCxnSpPr/>
          <p:nvPr/>
        </p:nvCxnSpPr>
        <p:spPr>
          <a:xfrm>
            <a:off x="3718560" y="2545080"/>
            <a:ext cx="0" cy="541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970D28-8C32-4988-AD06-51D20141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936" y="2344549"/>
            <a:ext cx="1084417" cy="57329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Flow Direction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08EA4E-3430-4E6F-8870-B0CE677234FA}"/>
              </a:ext>
            </a:extLst>
          </p:cNvPr>
          <p:cNvSpPr/>
          <p:nvPr/>
        </p:nvSpPr>
        <p:spPr>
          <a:xfrm>
            <a:off x="6940733" y="3888581"/>
            <a:ext cx="839781" cy="7596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1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Blade-to-Blade Comparison – Cont’d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26FAE4C-514E-4FF8-9877-1A55FD6868BB}"/>
              </a:ext>
            </a:extLst>
          </p:cNvPr>
          <p:cNvSpPr txBox="1"/>
          <p:nvPr/>
        </p:nvSpPr>
        <p:spPr>
          <a:xfrm>
            <a:off x="923242" y="5220291"/>
            <a:ext cx="7010400" cy="12405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Methodology: Both blades were scanned for their boundary contour. The contour of the 1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was then rotated 180 degrees to be compared with the 2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Observations: The 1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matches very well with the 2</a:t>
            </a:r>
            <a:r>
              <a:rPr lang="en-US" sz="1400" b="1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after the 180-degree rotation (see picture above). Only some small deviations were seen at the leading edge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3BB0C-5ACD-4584-9839-08A5D936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Further comparisons were made between these two blades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A6733-72FA-45D4-9945-C433B0F93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96" y="4806795"/>
            <a:ext cx="4819649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Boundary Contour Comparisons</a:t>
            </a:r>
            <a:endParaRPr lang="en-US" sz="12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F96D20-39B4-4690-846C-A3DC929FA5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96" y="1620653"/>
            <a:ext cx="4819650" cy="316768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54C6DD-BD27-45A9-A451-A7FFE5319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132" y="2631198"/>
            <a:ext cx="1084417" cy="57329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(Black)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A9FA8E-252A-4C67-9A9E-DC838847F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314" y="2631198"/>
            <a:ext cx="1084417" cy="57329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Blade (Blue)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810A002-E42A-4C76-9371-1E0FEDBB543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254" y="1617226"/>
            <a:ext cx="2350473" cy="140989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E22637-2AD5-4481-A866-E4884D203DE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750" y="3533799"/>
            <a:ext cx="2360977" cy="125754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4B0004F-8168-4D6C-99CE-C0F5F45C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254" y="3041287"/>
            <a:ext cx="2350473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Near-hub contour shows symmetry</a:t>
            </a:r>
            <a:endParaRPr lang="en-US" sz="12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20BF2E-396C-4F7B-B672-CDC92EF12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750" y="4813508"/>
            <a:ext cx="2360977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Deviation near leading edge</a:t>
            </a:r>
          </a:p>
        </p:txBody>
      </p:sp>
    </p:spTree>
    <p:extLst>
      <p:ext uri="{BB962C8B-B14F-4D97-AF65-F5344CB8AC3E}">
        <p14:creationId xmlns:p14="http://schemas.microsoft.com/office/powerpoint/2010/main" val="4194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0F3EE-10EB-4C87-A0BE-360B0BBD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E1D3-1DD8-4ADA-9358-0A9493F18546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677E97-93CE-4D39-B741-FC059839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Reported Issue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0E8D-4376-45B9-839D-C0F01F63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1" y="1685721"/>
            <a:ext cx="7756636" cy="45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scanned blade has a nearly identical diameter and pitch when compared to the customer drawing. This indicates that the scanned blade conforms to the design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However, the scanned blade sits about 2 mm higher than the 2</a:t>
            </a:r>
            <a:r>
              <a:rPr lang="en-US" baseline="30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blade. The unbalanced hydraulic loads will create a force couple that causes potential vibration</a:t>
            </a:r>
            <a:endParaRPr lang="en-US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While a statically balanced propeller may work well during dry run, the unbalanced loads will be magnified under wet conditions, hence creating hydraulic vibration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Excessive manual grinding that was seen on the blades may further cause unbalanced loading and disturbance to the flow pattern </a:t>
            </a: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 conclusion, GloTech believes that the geometrical inaccuracy and non-uniform mass distribution seen on the sample prop could be the major cause of the reported hydraulic vibration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AC891-FD4F-4DF3-A098-4BF52BEF1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At this point of the analysis, it seems like the</a:t>
            </a: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vibration is likely to be caused by an uneven position of the two blades </a:t>
            </a:r>
            <a:endParaRPr lang="en-US" sz="2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2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0F3EE-10EB-4C87-A0BE-360B0BBD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E1D3-1DD8-4ADA-9358-0A9493F18546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677E97-93CE-4D39-B741-FC0598390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" y="164237"/>
            <a:ext cx="5550959" cy="312232"/>
          </a:xfrm>
        </p:spPr>
        <p:txBody>
          <a:bodyPr/>
          <a:lstStyle/>
          <a:p>
            <a:r>
              <a:rPr lang="en-US" dirty="0"/>
              <a:t>Proposed 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0E8D-4376-45B9-839D-C0F01F63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1" y="1474102"/>
            <a:ext cx="7756636" cy="499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GloTech</a:t>
            </a: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to complete the 50HP prop design with the 2</a:t>
            </a:r>
            <a:r>
              <a:rPr lang="en-US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fully identical to the 1</a:t>
            </a:r>
            <a:r>
              <a:rPr lang="en-US" baseline="30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blade in terms of axial position, orientation, thickness, etc. </a:t>
            </a:r>
            <a:endParaRPr lang="en-US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Additional vane-smoothing techniques to be applied using </a:t>
            </a:r>
            <a:r>
              <a:rPr lang="en-US" sz="16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GloTech’s</a:t>
            </a:r>
            <a:r>
              <a:rPr lang="en-US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proprietary impeller design methodology, to ensure optimal hydraulic performance and efficiency</a:t>
            </a:r>
            <a:endParaRPr lang="en-US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GloTech to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provide 2 (two) sample propellers using a combination of 3D printing / CNC machining techniques and precision casting, which will significantly reduce the prototyping lead time and cost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GloTech to cast, set the pitch, machine, and dynamically balance each prop prior to shipping. Customer will receive pre-pitched and fully dynamically balanced propellers, as opposed to “prop castings”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Customer to test and approve the prototype propellers using its standard testing facilities and protocols</a:t>
            </a:r>
            <a:endParaRPr lang="en-US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AC891-FD4F-4DF3-A098-4BF52BEF1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following steps are proposed to resolve the reported issue</a:t>
            </a:r>
            <a:endParaRPr lang="en-US" sz="2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6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0F3EE-10EB-4C87-A0BE-360B0BBD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E1D3-1DD8-4ADA-9358-0A9493F18546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677E97-93CE-4D39-B741-FC059839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AC891-FD4F-4DF3-A098-4BF52BEF1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+mj-lt"/>
                <a:cs typeface="+mn-cs"/>
              </a:rPr>
              <a:t>Preliminary project timeline Proposal</a:t>
            </a:r>
            <a:endParaRPr lang="en-US" sz="2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C77E32-F655-4D92-98A1-ECD7DE2C4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08662"/>
              </p:ext>
            </p:extLst>
          </p:nvPr>
        </p:nvGraphicFramePr>
        <p:xfrm>
          <a:off x="633716" y="1514518"/>
          <a:ext cx="7876568" cy="28462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2450064943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1091704830"/>
                    </a:ext>
                  </a:extLst>
                </a:gridCol>
                <a:gridCol w="429241">
                  <a:extLst>
                    <a:ext uri="{9D8B030D-6E8A-4147-A177-3AD203B41FA5}">
                      <a16:colId xmlns:a16="http://schemas.microsoft.com/office/drawing/2014/main" val="1314077005"/>
                    </a:ext>
                  </a:extLst>
                </a:gridCol>
              </a:tblGrid>
              <a:tr h="4115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Project Phase</a:t>
                      </a:r>
                    </a:p>
                  </a:txBody>
                  <a:tcPr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4/19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4/26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5/3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5/10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5/17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5/24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5/31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6/7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6/14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6/21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6/28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7/5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7/12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7/19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7/26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8/2</a:t>
                      </a:r>
                    </a:p>
                  </a:txBody>
                  <a:tcPr marL="0" marR="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82">
                <a:tc>
                  <a:txBody>
                    <a:bodyPr/>
                    <a:lstStyle/>
                    <a:p>
                      <a:r>
                        <a:rPr lang="en-US" sz="1200" dirty="0"/>
                        <a:t>Finalize </a:t>
                      </a:r>
                    </a:p>
                    <a:p>
                      <a:r>
                        <a:rPr lang="en-US" sz="1200" dirty="0"/>
                        <a:t>Design</a:t>
                      </a:r>
                    </a:p>
                  </a:txBody>
                  <a:tcPr marR="0"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Production Tooling</a:t>
                      </a:r>
                    </a:p>
                  </a:txBody>
                  <a:tcPr marR="0"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Prototype Production</a:t>
                      </a:r>
                    </a:p>
                  </a:txBody>
                  <a:tcPr marR="0"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Prototype Testing / Design Review</a:t>
                      </a:r>
                    </a:p>
                  </a:txBody>
                  <a:tcPr marR="0"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E448A5A-9AA9-4920-B490-82FA05CCA722}"/>
              </a:ext>
            </a:extLst>
          </p:cNvPr>
          <p:cNvSpPr/>
          <p:nvPr/>
        </p:nvSpPr>
        <p:spPr>
          <a:xfrm>
            <a:off x="4112727" y="1163680"/>
            <a:ext cx="13477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sz="1600" b="1" u="sng" dirty="0">
                <a:latin typeface="+mj-lt"/>
                <a:cs typeface="Arial" charset="0"/>
              </a:rPr>
              <a:t>Week of</a:t>
            </a:r>
          </a:p>
        </p:txBody>
      </p:sp>
      <p:sp>
        <p:nvSpPr>
          <p:cNvPr id="10" name="Pentagon 34">
            <a:extLst>
              <a:ext uri="{FF2B5EF4-FFF2-40B4-BE49-F238E27FC236}">
                <a16:creationId xmlns:a16="http://schemas.microsoft.com/office/drawing/2014/main" id="{2B1D332C-66D3-4BF4-933D-A36C6FD31BF0}"/>
              </a:ext>
            </a:extLst>
          </p:cNvPr>
          <p:cNvSpPr/>
          <p:nvPr/>
        </p:nvSpPr>
        <p:spPr>
          <a:xfrm>
            <a:off x="1647176" y="2146731"/>
            <a:ext cx="870585" cy="33337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entagon 34">
            <a:extLst>
              <a:ext uri="{FF2B5EF4-FFF2-40B4-BE49-F238E27FC236}">
                <a16:creationId xmlns:a16="http://schemas.microsoft.com/office/drawing/2014/main" id="{D96CB4A0-896E-40D2-9FD8-3A21788E6208}"/>
              </a:ext>
            </a:extLst>
          </p:cNvPr>
          <p:cNvSpPr/>
          <p:nvPr/>
        </p:nvSpPr>
        <p:spPr>
          <a:xfrm>
            <a:off x="2504426" y="2694103"/>
            <a:ext cx="1729740" cy="33337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Pentagon 34">
            <a:extLst>
              <a:ext uri="{FF2B5EF4-FFF2-40B4-BE49-F238E27FC236}">
                <a16:creationId xmlns:a16="http://schemas.microsoft.com/office/drawing/2014/main" id="{71257642-1DBC-4594-AF57-1F54E774F41D}"/>
              </a:ext>
            </a:extLst>
          </p:cNvPr>
          <p:cNvSpPr/>
          <p:nvPr/>
        </p:nvSpPr>
        <p:spPr>
          <a:xfrm>
            <a:off x="4215115" y="3269101"/>
            <a:ext cx="2162175" cy="33337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Pentagon 34">
            <a:extLst>
              <a:ext uri="{FF2B5EF4-FFF2-40B4-BE49-F238E27FC236}">
                <a16:creationId xmlns:a16="http://schemas.microsoft.com/office/drawing/2014/main" id="{9159B0CC-6B7B-484F-A5EC-1CACE0D1F727}"/>
              </a:ext>
            </a:extLst>
          </p:cNvPr>
          <p:cNvSpPr/>
          <p:nvPr/>
        </p:nvSpPr>
        <p:spPr>
          <a:xfrm>
            <a:off x="6369670" y="3869083"/>
            <a:ext cx="2162175" cy="33337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DCDD38E4-B05B-4095-8537-3F12636F5A2C}"/>
              </a:ext>
            </a:extLst>
          </p:cNvPr>
          <p:cNvGrpSpPr/>
          <p:nvPr/>
        </p:nvGrpSpPr>
        <p:grpSpPr>
          <a:xfrm rot="19928600">
            <a:off x="3682087" y="2808736"/>
            <a:ext cx="2209066" cy="461665"/>
            <a:chOff x="-1841981" y="2805763"/>
            <a:chExt cx="2209066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0F981C-E345-403C-BE2C-06A466BDFA2D}"/>
                </a:ext>
              </a:extLst>
            </p:cNvPr>
            <p:cNvSpPr txBox="1"/>
            <p:nvPr/>
          </p:nvSpPr>
          <p:spPr>
            <a:xfrm>
              <a:off x="-1841981" y="2805763"/>
              <a:ext cx="2209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PRELMINARY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01B9D3-492A-44B0-B0E4-84E03437D265}"/>
                </a:ext>
              </a:extLst>
            </p:cNvPr>
            <p:cNvCxnSpPr/>
            <p:nvPr/>
          </p:nvCxnSpPr>
          <p:spPr>
            <a:xfrm>
              <a:off x="-1841981" y="2805763"/>
              <a:ext cx="2209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BA78E0-A7AE-494A-847B-0BEDE0938090}"/>
                </a:ext>
              </a:extLst>
            </p:cNvPr>
            <p:cNvCxnSpPr/>
            <p:nvPr/>
          </p:nvCxnSpPr>
          <p:spPr>
            <a:xfrm>
              <a:off x="-1841981" y="3246458"/>
              <a:ext cx="2209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4507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1BA81-0EF2-53C0-799F-F8234AB38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E59CE48-76C0-889C-914F-F315228CE6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B0088-957F-5A9E-39FE-0A649CF9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930"/>
            <a:ext cx="9144000" cy="68979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Project Background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 04.2021, a design proposal was presented to customer to address the hydraulic vibration issues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252FA-E891-4E26-9132-7F27D3EA53C1}"/>
              </a:ext>
            </a:extLst>
          </p:cNvPr>
          <p:cNvSpPr txBox="1"/>
          <p:nvPr/>
        </p:nvSpPr>
        <p:spPr>
          <a:xfrm>
            <a:off x="716145" y="5226520"/>
            <a:ext cx="7912894" cy="10090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is to optimize the propeller in order to eliminate vibration, while maintaining the same hydraulic / aeration performance.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C0C7CC74-1F64-4536-80B5-9DEF6597C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" y="1793998"/>
            <a:ext cx="8573294" cy="3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000" dirty="0">
                <a:latin typeface="+mj-lt"/>
                <a:cs typeface="Arial" charset="0"/>
              </a:rPr>
              <a:t>It was previously identified that the unbalanced blade geometry is the main cause of hydraulic vibration </a:t>
            </a: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000" dirty="0">
                <a:latin typeface="+mj-lt"/>
                <a:cs typeface="Arial" charset="0"/>
              </a:rPr>
              <a:t>In addition to correcting the blade geometry, GloTech has identified the following design optimization objectives: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dirty="0">
                <a:latin typeface="+mj-lt"/>
                <a:cs typeface="Arial" charset="0"/>
              </a:rPr>
              <a:t>Smooth out vane geometry, using a parametric, spanwise lofting technique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dirty="0">
                <a:latin typeface="+mj-lt"/>
                <a:cs typeface="Arial" charset="0"/>
              </a:rPr>
              <a:t>Reduce prop weight by thinning out on the back side of the propeller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dirty="0">
                <a:latin typeface="+mj-lt"/>
                <a:cs typeface="Arial" charset="0"/>
              </a:rPr>
              <a:t>Add keyway feature for additional mounting configuration</a:t>
            </a:r>
            <a:endParaRPr lang="en-US" altLang="zh-CN" sz="2000" dirty="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82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15893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Methodology – Blade Remodeling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606857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the scan from the 50HP, the propeller was modified as shown below.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252FA-E891-4E26-9132-7F27D3EA53C1}"/>
              </a:ext>
            </a:extLst>
          </p:cNvPr>
          <p:cNvSpPr txBox="1"/>
          <p:nvPr/>
        </p:nvSpPr>
        <p:spPr>
          <a:xfrm>
            <a:off x="472315" y="6372814"/>
            <a:ext cx="8227931" cy="36512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is to create a set of hydraulic sketches in order to obtain a modifiable prop blade.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E716C1-5E21-4F64-AC26-A3CF604B7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2" y="1970026"/>
            <a:ext cx="2075748" cy="144178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22B5D1-46D7-4D13-A5E6-9A41DAFF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02736" y="1431180"/>
            <a:ext cx="1455568" cy="254006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E94AE9-A6CF-4892-8AEC-E15C57BA6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61"/>
          <a:stretch/>
        </p:blipFill>
        <p:spPr>
          <a:xfrm>
            <a:off x="6154185" y="1973431"/>
            <a:ext cx="1849889" cy="143838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A7037A-F37B-484F-B4D6-F8AA782DD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3" y="4330692"/>
            <a:ext cx="1705568" cy="148803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4116FC-E536-4B30-B107-AD3A73182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090" y="4331452"/>
            <a:ext cx="2066858" cy="145416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545203-7F91-4908-A6C2-50F7E3B9E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33" y="5833432"/>
            <a:ext cx="3304379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Create a cylindrical surface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57002-9884-451A-97EF-3A52E590C413}"/>
              </a:ext>
            </a:extLst>
          </p:cNvPr>
          <p:cNvSpPr txBox="1"/>
          <p:nvPr/>
        </p:nvSpPr>
        <p:spPr>
          <a:xfrm>
            <a:off x="2972292" y="5826901"/>
            <a:ext cx="2916455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Create an intersection curve &amp; the solid body modeled from the scan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E9880C-0066-45FD-B13F-E168884F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33" y="3419995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Original scan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A2F7EF-B076-41AD-814B-F06583988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115" y="3391036"/>
            <a:ext cx="3304379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Profiles used for Guidelines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E66C2D-8094-4476-A718-FF8B37E0C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567" y="3375983"/>
            <a:ext cx="3171335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Loft (blue lines were created using a spline and connecting the guideline profiles)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AF64A2-0B46-46C3-A9AD-753FD8B20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316" y="4330691"/>
            <a:ext cx="2361045" cy="148803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9506B0-0207-4434-9CF8-A6AD0D8D9C4A}"/>
              </a:ext>
            </a:extLst>
          </p:cNvPr>
          <p:cNvSpPr txBox="1"/>
          <p:nvPr/>
        </p:nvSpPr>
        <p:spPr>
          <a:xfrm>
            <a:off x="5701006" y="5833432"/>
            <a:ext cx="2916455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side profile can then be furthered using 10deg intervalley placed planes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4B707-400E-474A-90E3-1BFC356D8EA5}"/>
              </a:ext>
            </a:extLst>
          </p:cNvPr>
          <p:cNvSpPr txBox="1"/>
          <p:nvPr/>
        </p:nvSpPr>
        <p:spPr>
          <a:xfrm>
            <a:off x="3326042" y="1505735"/>
            <a:ext cx="272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+mj-lt"/>
              </a:rPr>
              <a:t>Original Scan of 50HP Prop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307FFB-1142-44E0-B7F1-F4CBF0A0F74D}"/>
              </a:ext>
            </a:extLst>
          </p:cNvPr>
          <p:cNvSpPr txBox="1"/>
          <p:nvPr/>
        </p:nvSpPr>
        <p:spPr>
          <a:xfrm>
            <a:off x="2336955" y="3892336"/>
            <a:ext cx="522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+mj-lt"/>
              </a:rPr>
              <a:t>Reconstructing Hydraulic Sketches from Blade Model</a:t>
            </a:r>
          </a:p>
        </p:txBody>
      </p:sp>
    </p:spTree>
    <p:extLst>
      <p:ext uri="{BB962C8B-B14F-4D97-AF65-F5344CB8AC3E}">
        <p14:creationId xmlns:p14="http://schemas.microsoft.com/office/powerpoint/2010/main" val="369183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7">
            <a:extLst>
              <a:ext uri="{FF2B5EF4-FFF2-40B4-BE49-F238E27FC236}">
                <a16:creationId xmlns:a16="http://schemas.microsoft.com/office/drawing/2014/main" id="{E8F86573-C8A9-451B-9462-7D757B0D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" y="1421569"/>
            <a:ext cx="8002588" cy="587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j-lt"/>
                <a:cs typeface="Arial" charset="0"/>
              </a:rPr>
              <a:t>Project Proposal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j-lt"/>
                <a:cs typeface="Arial" charset="0"/>
              </a:rPr>
              <a:t>Project Background, RE-DO Process, Design Analysis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en-US" sz="2400" dirty="0">
                <a:latin typeface="+mj-lt"/>
              </a:rPr>
              <a:t>Diagnosis, Proposed Next Steps, Timeline</a:t>
            </a: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j-lt"/>
                <a:cs typeface="Arial" charset="0"/>
              </a:rPr>
              <a:t>Design Optimization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j-lt"/>
                <a:cs typeface="Arial" charset="0"/>
              </a:rPr>
              <a:t>Project Background, Methodology, </a:t>
            </a:r>
            <a:r>
              <a:rPr lang="en-US" sz="2400" dirty="0">
                <a:latin typeface="+mj-lt"/>
              </a:rPr>
              <a:t>Conclusions</a:t>
            </a: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j-lt"/>
              </a:rPr>
              <a:t>Design Update with Prototype testing data</a:t>
            </a:r>
          </a:p>
          <a:p>
            <a:pPr marL="801688" lvl="1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j-lt"/>
              </a:rPr>
              <a:t>Achieved balancing, Too efficient lowering Power draw.</a:t>
            </a: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j-lt"/>
              </a:rPr>
              <a:t>Final Product Testing &amp; Project Close</a:t>
            </a: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endParaRPr lang="en-US" altLang="zh-CN" sz="2400" dirty="0">
              <a:latin typeface="+mj-lt"/>
              <a:cs typeface="Arial" charset="0"/>
            </a:endParaRPr>
          </a:p>
          <a:p>
            <a:pPr marL="344488" indent="-344488" eaLnBrk="1" hangingPunct="1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  <a:defRPr/>
            </a:pPr>
            <a:endParaRPr lang="en-US" altLang="en-US" sz="2400" dirty="0">
              <a:latin typeface="+mj-lt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5462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52643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Methodology - Blade Remodeling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the scan from the 50HP, and the steps shown in the previous slide we can repeat this process for multiple cylindrical surfaces and sketches.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252FA-E891-4E26-9132-7F27D3EA53C1}"/>
              </a:ext>
            </a:extLst>
          </p:cNvPr>
          <p:cNvSpPr txBox="1"/>
          <p:nvPr/>
        </p:nvSpPr>
        <p:spPr>
          <a:xfrm>
            <a:off x="380097" y="5441993"/>
            <a:ext cx="8370743" cy="7747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This is a standard practice when it comes to propeller hydraulic / tooling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FDAAD-61CF-4CF9-B3AC-DC599F16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940" y="2006528"/>
            <a:ext cx="5372099" cy="39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50H</a:t>
            </a:r>
            <a:r>
              <a:rPr lang="en-US" b="1" u="sng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 Remolded Using 8 Hydraulic Sketches</a:t>
            </a:r>
            <a:endParaRPr lang="en-US" sz="1800" b="1" u="sng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D8C16C-959F-4FF9-A8A2-524165B3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70" y="2478790"/>
            <a:ext cx="3336616" cy="258399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35674-8F13-4309-9ACE-DF95201B6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15" y="2456090"/>
            <a:ext cx="2726327" cy="258242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344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Methodology – Vane Thickness Reduction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307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previous scan was done on the 75HP propeller, which will be used as a design benchmark for the vane thickness reduction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252FA-E891-4E26-9132-7F27D3EA53C1}"/>
              </a:ext>
            </a:extLst>
          </p:cNvPr>
          <p:cNvSpPr txBox="1"/>
          <p:nvPr/>
        </p:nvSpPr>
        <p:spPr>
          <a:xfrm>
            <a:off x="416665" y="5463281"/>
            <a:ext cx="8370743" cy="1289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is to 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thin out the geometry while maintaining the pitch desired. Hence the front (pressure) side of the prop geometry will remain unchanged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While the 75HP prop is more lightweight, customer had reported occasional blade damage due to insufficient thickness / strength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 such, excessive reduction in blade thickness should be avoided due to strength considerations 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FDAAD-61CF-4CF9-B3AC-DC599F16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702" y="1510299"/>
            <a:ext cx="1322499" cy="39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75H</a:t>
            </a:r>
            <a:r>
              <a:rPr lang="en-US" b="1" u="sng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 Prop</a:t>
            </a:r>
            <a:endParaRPr lang="en-US" sz="1800" b="1" u="sng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9E131-3285-441C-92A0-2B00FAD4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958" y="1510299"/>
            <a:ext cx="1322499" cy="39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50H</a:t>
            </a:r>
            <a:r>
              <a:rPr lang="en-US" b="1" u="sng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 Prop</a:t>
            </a:r>
            <a:endParaRPr lang="en-US" sz="1800" b="1" u="sng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D2107D-9F58-4438-A283-45F5D70F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11" y="1902458"/>
            <a:ext cx="2975669" cy="305308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00BDA-8DAB-4B93-80C9-8F6AED036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21" y="4943646"/>
            <a:ext cx="2809838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Thickness taken at 50% from the OD of 50HP prop is about 24</a:t>
            </a:r>
            <a:r>
              <a:rPr 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mm</a:t>
            </a:r>
            <a:endParaRPr lang="en-US" sz="12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605EDD-0A83-402B-9660-4C4BF7140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410" y="4943646"/>
            <a:ext cx="2975669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Thickness taken at 50% from the OD of 75HP prop is about 11</a:t>
            </a:r>
            <a:r>
              <a:rPr 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mm</a:t>
            </a:r>
            <a:endParaRPr lang="en-US" sz="12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25CFBC-474B-4EC3-A887-54F8B0FF8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8"/>
          <a:stretch/>
        </p:blipFill>
        <p:spPr>
          <a:xfrm>
            <a:off x="470906" y="1902458"/>
            <a:ext cx="2975669" cy="304118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25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Methodology – Vane Thickness Reduction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the intersection curves we created, we now have the adjustability discussed. The first parameter changed was the edge thickness.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252FA-E891-4E26-9132-7F27D3EA53C1}"/>
              </a:ext>
            </a:extLst>
          </p:cNvPr>
          <p:cNvSpPr txBox="1"/>
          <p:nvPr/>
        </p:nvSpPr>
        <p:spPr>
          <a:xfrm>
            <a:off x="380097" y="5426265"/>
            <a:ext cx="8370743" cy="100891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After comparing 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vane thickness between the two props, it was noticed that the original 50HP prop has an edge thickness varying from 3mm to 7mm +, whereas the 75HP prop has a uniform 3mm thickness.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Therefore, it was determined that a 5mm uniform thickness should be applied to the 50HP prop</a:t>
            </a:r>
            <a:endParaRPr lang="en-US" sz="12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FDAAD-61CF-4CF9-B3AC-DC599F16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085" y="1618370"/>
            <a:ext cx="1322499" cy="39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50H</a:t>
            </a:r>
            <a:r>
              <a:rPr lang="en-US" b="1" u="sng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 @ OD </a:t>
            </a:r>
            <a:endParaRPr lang="en-US" sz="1800" b="1" u="sng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67039-B616-4C21-B251-E2968782E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0" b="13322"/>
          <a:stretch/>
        </p:blipFill>
        <p:spPr>
          <a:xfrm>
            <a:off x="4640243" y="2891489"/>
            <a:ext cx="3319088" cy="21020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DF34A-88C6-4F8D-BBF7-942FC86B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37" y="2924708"/>
            <a:ext cx="3319088" cy="209183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76F5F-45BE-4EFB-B13E-852F47134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8" t="41906" r="22123" b="4002"/>
          <a:stretch/>
        </p:blipFill>
        <p:spPr>
          <a:xfrm>
            <a:off x="5512302" y="1637000"/>
            <a:ext cx="1370013" cy="96265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606770-47EC-4184-A7EE-7E02854A7F8F}"/>
              </a:ext>
            </a:extLst>
          </p:cNvPr>
          <p:cNvCxnSpPr>
            <a:cxnSpLocks/>
          </p:cNvCxnSpPr>
          <p:nvPr/>
        </p:nvCxnSpPr>
        <p:spPr>
          <a:xfrm flipV="1">
            <a:off x="5610728" y="2302179"/>
            <a:ext cx="186112" cy="183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8A607E-0954-4B81-BFBF-15526478F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107" y="5018848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C16318-DAB9-4AFE-99EB-0D40EDBB4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347" y="5018848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599332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E5F078-3C49-402C-AB53-1BF1F6BD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04" y="1954914"/>
            <a:ext cx="4960245" cy="253841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0373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a cylindrical cut at 420mm, the vane thickness change can be easily compared.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62023" y="5457803"/>
            <a:ext cx="7219951" cy="70135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was to thin out the vane uniformly, while keeping the working surface the same. The thickness was reduced.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E601DE-B1E1-4387-9A5C-C13EE4840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t="41906" r="22123" b="4002"/>
          <a:stretch/>
        </p:blipFill>
        <p:spPr>
          <a:xfrm>
            <a:off x="6057901" y="1941191"/>
            <a:ext cx="1986120" cy="1395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1C4FC7-545E-4970-A496-317AF7B807E1}"/>
              </a:ext>
            </a:extLst>
          </p:cNvPr>
          <p:cNvCxnSpPr>
            <a:cxnSpLocks/>
          </p:cNvCxnSpPr>
          <p:nvPr/>
        </p:nvCxnSpPr>
        <p:spPr>
          <a:xfrm flipV="1">
            <a:off x="6391275" y="2871507"/>
            <a:ext cx="330003" cy="358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DCB62E-1465-46FC-A309-FA96BCE128A3}"/>
              </a:ext>
            </a:extLst>
          </p:cNvPr>
          <p:cNvSpPr/>
          <p:nvPr/>
        </p:nvSpPr>
        <p:spPr>
          <a:xfrm>
            <a:off x="2461523" y="2750279"/>
            <a:ext cx="742950" cy="7291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5F5AD9-38F8-4319-A215-E0E0C2C4BA2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43004" y="3114860"/>
            <a:ext cx="2118519" cy="44979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60D28B-7F3E-4BFC-9239-55D90CCD14BF}"/>
              </a:ext>
            </a:extLst>
          </p:cNvPr>
          <p:cNvCxnSpPr>
            <a:cxnSpLocks/>
          </p:cNvCxnSpPr>
          <p:nvPr/>
        </p:nvCxnSpPr>
        <p:spPr>
          <a:xfrm flipH="1">
            <a:off x="2171429" y="3356892"/>
            <a:ext cx="1033045" cy="197409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D828C8-A8BC-4099-A131-11516EB48E2B}"/>
              </a:ext>
            </a:extLst>
          </p:cNvPr>
          <p:cNvSpPr txBox="1"/>
          <p:nvPr/>
        </p:nvSpPr>
        <p:spPr>
          <a:xfrm>
            <a:off x="5996052" y="3782205"/>
            <a:ext cx="220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Green: Original blade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Red: Smoothed blade</a:t>
            </a:r>
          </a:p>
          <a:p>
            <a:r>
              <a:rPr lang="en-US" dirty="0">
                <a:solidFill>
                  <a:schemeClr val="accent5"/>
                </a:solidFill>
                <a:latin typeface="+mj-lt"/>
              </a:rPr>
              <a:t>Cyan: Thinned blade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A02C86-B66A-425E-82FD-E13121BEC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04" y="3564654"/>
            <a:ext cx="1828425" cy="176632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371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666856-B433-4B9B-BB6D-30A68B446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69" y="1822004"/>
            <a:ext cx="5196412" cy="301196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5014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a cylindrical cut at 360mm, the Vane thickness change can be easily compared.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62023" y="5345427"/>
            <a:ext cx="7219951" cy="70135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was to thin out the vane uniformly, while keeping the working surface the same. The thickness was reduced.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4D4021-A57E-406E-81A7-CB702E3390BF}"/>
              </a:ext>
            </a:extLst>
          </p:cNvPr>
          <p:cNvSpPr/>
          <p:nvPr/>
        </p:nvSpPr>
        <p:spPr>
          <a:xfrm>
            <a:off x="2580000" y="2805062"/>
            <a:ext cx="742950" cy="7291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BE738-518C-4840-B1DF-660A04985430}"/>
              </a:ext>
            </a:extLst>
          </p:cNvPr>
          <p:cNvCxnSpPr>
            <a:cxnSpLocks/>
          </p:cNvCxnSpPr>
          <p:nvPr/>
        </p:nvCxnSpPr>
        <p:spPr>
          <a:xfrm flipH="1">
            <a:off x="353269" y="2882119"/>
            <a:ext cx="2226732" cy="69852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6F0F88-4446-44C1-B37D-00501303B46C}"/>
              </a:ext>
            </a:extLst>
          </p:cNvPr>
          <p:cNvCxnSpPr>
            <a:cxnSpLocks/>
          </p:cNvCxnSpPr>
          <p:nvPr/>
        </p:nvCxnSpPr>
        <p:spPr>
          <a:xfrm flipH="1">
            <a:off x="2048720" y="3506130"/>
            <a:ext cx="1274230" cy="170397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8007F9B-A1CB-4F39-BE3D-358F94982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t="41906" r="22123" b="4002"/>
          <a:stretch/>
        </p:blipFill>
        <p:spPr>
          <a:xfrm>
            <a:off x="5947673" y="1822004"/>
            <a:ext cx="1986120" cy="1395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645A82-923D-4561-B28B-EBD267B0042F}"/>
              </a:ext>
            </a:extLst>
          </p:cNvPr>
          <p:cNvCxnSpPr>
            <a:cxnSpLocks/>
          </p:cNvCxnSpPr>
          <p:nvPr/>
        </p:nvCxnSpPr>
        <p:spPr>
          <a:xfrm flipV="1">
            <a:off x="6391275" y="2701037"/>
            <a:ext cx="330003" cy="358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D4A477-57AC-4786-9067-995435F215D7}"/>
              </a:ext>
            </a:extLst>
          </p:cNvPr>
          <p:cNvSpPr txBox="1"/>
          <p:nvPr/>
        </p:nvSpPr>
        <p:spPr>
          <a:xfrm>
            <a:off x="5838924" y="3703741"/>
            <a:ext cx="220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Green: Original blade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Red: Smoothed blade</a:t>
            </a:r>
          </a:p>
          <a:p>
            <a:r>
              <a:rPr lang="en-US" dirty="0">
                <a:solidFill>
                  <a:schemeClr val="accent5"/>
                </a:solidFill>
                <a:latin typeface="+mj-lt"/>
              </a:rPr>
              <a:t>Cyan: Thinned blade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B2C91B-74D9-42DD-AEC2-713B47202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04" y="3619429"/>
            <a:ext cx="1695450" cy="15906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35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E3C77-4C0C-4033-AFDF-2DF3F205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51" y="1822004"/>
            <a:ext cx="4819712" cy="288551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1664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a cylindrical cut at 300mm, the Vane thickness change can be easily compared.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62024" y="5468784"/>
            <a:ext cx="7219951" cy="70135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was to thin out the vane uniformly, while keeping the working surface the same. The thickness was reduced.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21F5B7-C2BE-4A95-89F1-6DBB7756D7BA}"/>
              </a:ext>
            </a:extLst>
          </p:cNvPr>
          <p:cNvSpPr/>
          <p:nvPr/>
        </p:nvSpPr>
        <p:spPr>
          <a:xfrm>
            <a:off x="2687883" y="2758647"/>
            <a:ext cx="742950" cy="7291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E11756-8676-4996-A147-2CFCB8EE98C6}"/>
              </a:ext>
            </a:extLst>
          </p:cNvPr>
          <p:cNvCxnSpPr>
            <a:cxnSpLocks/>
          </p:cNvCxnSpPr>
          <p:nvPr/>
        </p:nvCxnSpPr>
        <p:spPr>
          <a:xfrm flipH="1">
            <a:off x="542149" y="2758647"/>
            <a:ext cx="2223819" cy="745591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D24841-CD97-430C-AD30-4E094C9FCD5A}"/>
              </a:ext>
            </a:extLst>
          </p:cNvPr>
          <p:cNvCxnSpPr>
            <a:cxnSpLocks/>
          </p:cNvCxnSpPr>
          <p:nvPr/>
        </p:nvCxnSpPr>
        <p:spPr>
          <a:xfrm flipH="1">
            <a:off x="2397875" y="3487809"/>
            <a:ext cx="960948" cy="1620643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95905C1-646B-4483-BC12-5F6AD029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t="41906" r="22123" b="4002"/>
          <a:stretch/>
        </p:blipFill>
        <p:spPr>
          <a:xfrm>
            <a:off x="5947673" y="1822004"/>
            <a:ext cx="1986120" cy="1395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356A9-4B38-4D12-8ABE-9DAA2F346BFF}"/>
              </a:ext>
            </a:extLst>
          </p:cNvPr>
          <p:cNvCxnSpPr>
            <a:cxnSpLocks/>
          </p:cNvCxnSpPr>
          <p:nvPr/>
        </p:nvCxnSpPr>
        <p:spPr>
          <a:xfrm flipV="1">
            <a:off x="6474415" y="2554464"/>
            <a:ext cx="330003" cy="358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20370B-5146-4EB7-8F1E-CF5899D4ECC3}"/>
              </a:ext>
            </a:extLst>
          </p:cNvPr>
          <p:cNvSpPr txBox="1"/>
          <p:nvPr/>
        </p:nvSpPr>
        <p:spPr>
          <a:xfrm>
            <a:off x="5838924" y="3703741"/>
            <a:ext cx="220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Green: Original blade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Red: Smoothed blade</a:t>
            </a:r>
          </a:p>
          <a:p>
            <a:r>
              <a:rPr lang="en-US" dirty="0">
                <a:solidFill>
                  <a:schemeClr val="accent5"/>
                </a:solidFill>
                <a:latin typeface="+mj-lt"/>
              </a:rPr>
              <a:t>Cyan: Thinned blade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C8D4E-BB6D-4D99-913B-ED6F01A7D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74" y="3506545"/>
            <a:ext cx="1879924" cy="160190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079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3C5BFD-A37A-41A5-80BD-C0FE49A9E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0" r="6685"/>
          <a:stretch/>
        </p:blipFill>
        <p:spPr>
          <a:xfrm>
            <a:off x="800733" y="1822004"/>
            <a:ext cx="4661485" cy="317676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62069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a cylindrical cut at 180mm, the Vane thickness change can be easily compared.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62023" y="5345427"/>
            <a:ext cx="7219951" cy="70135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was to thin out the vane uniformly, while keeping the working surface the same. The thickness was reduced.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D1A772-7D52-484B-8DCC-4B318BDD8334}"/>
              </a:ext>
            </a:extLst>
          </p:cNvPr>
          <p:cNvSpPr/>
          <p:nvPr/>
        </p:nvSpPr>
        <p:spPr>
          <a:xfrm>
            <a:off x="2742873" y="2691848"/>
            <a:ext cx="742950" cy="7291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BFE5AB-0864-4420-9228-FD4DC3A9A2B2}"/>
              </a:ext>
            </a:extLst>
          </p:cNvPr>
          <p:cNvCxnSpPr>
            <a:cxnSpLocks/>
          </p:cNvCxnSpPr>
          <p:nvPr/>
        </p:nvCxnSpPr>
        <p:spPr>
          <a:xfrm flipH="1">
            <a:off x="799002" y="3051026"/>
            <a:ext cx="1460147" cy="729162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0A53FD-E6E3-458E-B49F-2E2D01A02B6F}"/>
              </a:ext>
            </a:extLst>
          </p:cNvPr>
          <p:cNvCxnSpPr>
            <a:cxnSpLocks/>
          </p:cNvCxnSpPr>
          <p:nvPr/>
        </p:nvCxnSpPr>
        <p:spPr>
          <a:xfrm flipH="1">
            <a:off x="2104664" y="3780188"/>
            <a:ext cx="747338" cy="136601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55023-94C4-4EAF-8C2C-11528BD8B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t="41906" r="22123" b="4002"/>
          <a:stretch/>
        </p:blipFill>
        <p:spPr>
          <a:xfrm>
            <a:off x="5947673" y="1822004"/>
            <a:ext cx="1986120" cy="1395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129956-70F5-4FC5-A277-CAB73B6E6FDE}"/>
              </a:ext>
            </a:extLst>
          </p:cNvPr>
          <p:cNvCxnSpPr>
            <a:cxnSpLocks/>
          </p:cNvCxnSpPr>
          <p:nvPr/>
        </p:nvCxnSpPr>
        <p:spPr>
          <a:xfrm flipV="1">
            <a:off x="6623612" y="2358201"/>
            <a:ext cx="330003" cy="358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510F02-A3C3-47A1-8F3C-CD9C0FCF77E9}"/>
              </a:ext>
            </a:extLst>
          </p:cNvPr>
          <p:cNvSpPr txBox="1"/>
          <p:nvPr/>
        </p:nvSpPr>
        <p:spPr>
          <a:xfrm>
            <a:off x="5838924" y="3703741"/>
            <a:ext cx="220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Green: Original blade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Red: Smoothed blade</a:t>
            </a:r>
          </a:p>
          <a:p>
            <a:r>
              <a:rPr lang="en-US" dirty="0">
                <a:solidFill>
                  <a:schemeClr val="accent5"/>
                </a:solidFill>
                <a:latin typeface="+mj-lt"/>
              </a:rPr>
              <a:t>Cyan: Thinned blade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94668-C4CF-4822-8759-4A8D840C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3" y="3772027"/>
            <a:ext cx="1303931" cy="137417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915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AD552-D2B4-4FC1-916B-BB3D588E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7" y="1822004"/>
            <a:ext cx="4397070" cy="296703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5004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a cylindrical cut at 120mm, the Vane thickness change can be easily compared.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62023" y="5345427"/>
            <a:ext cx="7219951" cy="70135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was to thin out the vane uniformly, while keeping the working surface the same. The thickness was reduced.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860384-C8A1-4B44-96CA-227DE2746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t="41906" r="22123" b="4002"/>
          <a:stretch/>
        </p:blipFill>
        <p:spPr>
          <a:xfrm>
            <a:off x="5947673" y="1822004"/>
            <a:ext cx="1986120" cy="1395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422A92-5AAB-4A47-B839-CDB9EBA21D8A}"/>
              </a:ext>
            </a:extLst>
          </p:cNvPr>
          <p:cNvCxnSpPr>
            <a:cxnSpLocks/>
          </p:cNvCxnSpPr>
          <p:nvPr/>
        </p:nvCxnSpPr>
        <p:spPr>
          <a:xfrm flipV="1">
            <a:off x="6775730" y="2358201"/>
            <a:ext cx="330003" cy="358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721FF6-9575-4B23-9A5F-A55D84CCDC6C}"/>
              </a:ext>
            </a:extLst>
          </p:cNvPr>
          <p:cNvSpPr txBox="1"/>
          <p:nvPr/>
        </p:nvSpPr>
        <p:spPr>
          <a:xfrm>
            <a:off x="5838924" y="3703741"/>
            <a:ext cx="220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Green: Original blade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Red: Smoothed blade</a:t>
            </a:r>
          </a:p>
          <a:p>
            <a:r>
              <a:rPr lang="en-US" dirty="0">
                <a:solidFill>
                  <a:schemeClr val="accent5"/>
                </a:solidFill>
                <a:latin typeface="+mj-lt"/>
              </a:rPr>
              <a:t>Cyan: Thinned blade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3BF476-6CE0-463E-A8CA-29BAD2FB5707}"/>
              </a:ext>
            </a:extLst>
          </p:cNvPr>
          <p:cNvSpPr/>
          <p:nvPr/>
        </p:nvSpPr>
        <p:spPr>
          <a:xfrm>
            <a:off x="2849519" y="2184640"/>
            <a:ext cx="742950" cy="8601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A794E9-A5D2-4CF5-A321-63FAE21DBAF2}"/>
              </a:ext>
            </a:extLst>
          </p:cNvPr>
          <p:cNvCxnSpPr>
            <a:cxnSpLocks/>
          </p:cNvCxnSpPr>
          <p:nvPr/>
        </p:nvCxnSpPr>
        <p:spPr>
          <a:xfrm flipH="1">
            <a:off x="882867" y="2266829"/>
            <a:ext cx="2015278" cy="117861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FD29D3-C0D8-4BB0-B19D-3D233069A92C}"/>
              </a:ext>
            </a:extLst>
          </p:cNvPr>
          <p:cNvCxnSpPr>
            <a:cxnSpLocks/>
          </p:cNvCxnSpPr>
          <p:nvPr/>
        </p:nvCxnSpPr>
        <p:spPr>
          <a:xfrm flipH="1">
            <a:off x="2347376" y="3044817"/>
            <a:ext cx="1149450" cy="198774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2C6A33E-2066-4A2D-9644-B1A83C713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50" y="3445439"/>
            <a:ext cx="1464508" cy="158711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23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3-Prop Comparisons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5004"/>
            <a:ext cx="8307092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Using the original mounting configurations additional improvements were added.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94E6788-8EB7-45D8-9A30-91A88DE4BD29}"/>
              </a:ext>
            </a:extLst>
          </p:cNvPr>
          <p:cNvSpPr txBox="1"/>
          <p:nvPr/>
        </p:nvSpPr>
        <p:spPr>
          <a:xfrm>
            <a:off x="900797" y="5130478"/>
            <a:ext cx="6963589" cy="108251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goal is to </a:t>
            </a:r>
            <a:r>
              <a:rPr lang="en-US" sz="1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optimize each aspect of the 50HP prop.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₋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set screw set was changed from 180 deg apart to 120deg  creating a more secure fit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₋"/>
            </a:pPr>
            <a:r>
              <a:rPr lang="en-US" sz="1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½” key slot was added for additional mounting configurations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0D973-2FB2-4708-A46C-E4CDD9529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467" y="2295784"/>
            <a:ext cx="1989919" cy="183327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13E93-C2E7-4774-A264-AF71B03F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7" y="2295754"/>
            <a:ext cx="1987733" cy="183330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201161-2401-4904-A951-0FE6438E0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21"/>
          <a:stretch/>
        </p:blipFill>
        <p:spPr>
          <a:xfrm>
            <a:off x="3387632" y="2295784"/>
            <a:ext cx="1987733" cy="184726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B72D9E-1EFC-422D-9BC0-846D5AB4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82" y="4282346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Set </a:t>
            </a:r>
            <a:r>
              <a:rPr lang="en-US" sz="12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crew location before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1A9346-B778-4C5A-8B87-5764ED92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552" y="4282346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Set screw location after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3BE57-0E35-40E0-874E-C7EA2E27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624" y="4296335"/>
            <a:ext cx="2075748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Pin location remains </a:t>
            </a:r>
          </a:p>
        </p:txBody>
      </p:sp>
    </p:spTree>
    <p:extLst>
      <p:ext uri="{BB962C8B-B14F-4D97-AF65-F5344CB8AC3E}">
        <p14:creationId xmlns:p14="http://schemas.microsoft.com/office/powerpoint/2010/main" val="2774279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0F3EE-10EB-4C87-A0BE-360B0BBD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E1D3-1DD8-4ADA-9358-0A9493F18546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677E97-93CE-4D39-B741-FC059839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0E8D-4376-45B9-839D-C0F01F63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8" y="3871545"/>
            <a:ext cx="7534264" cy="16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Working side of the Vane Geometry  smoothed while maintaining a consistent pitch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Leading and trailing edges made more consistent while reducing overall thickness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Overall weight reduction from the ori</a:t>
            </a:r>
            <a:r>
              <a:rPr 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ginal scan is 5.37kg, or 30.4%</a:t>
            </a:r>
            <a:endParaRPr lang="en-US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EFB4E-D307-4C4F-888E-14DB30C2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7" y="943288"/>
            <a:ext cx="7154426" cy="279442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51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Project Background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Customer engaged GloTech to analyze their existing 50HP aerator propeller, and to provide an improved design solution 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AC63B28-C6AE-462D-92CA-06EAE2595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727293"/>
            <a:ext cx="8078788" cy="39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Customer reported the following issue on their existing 50HP prop: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US" altLang="en-US" sz="1600" dirty="0">
                <a:latin typeface="Calibri" panose="020F0502020204030204" pitchFamily="34" charset="0"/>
              </a:rPr>
              <a:t>Hydraulic vibration: Excessive vibration during aerator operation under water. Top bearing “wears out unevenly”</a:t>
            </a:r>
            <a:endParaRPr lang="en-US" altLang="en-US" sz="16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The project goal is for GloTech is to analyze the above mentioned issue and provide an improved design with the following features and benefits: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US" altLang="en-US" sz="1600" b="1" dirty="0">
                <a:latin typeface="Calibri" panose="020F0502020204030204" pitchFamily="34" charset="0"/>
              </a:rPr>
              <a:t>Improved product quality: </a:t>
            </a:r>
            <a:r>
              <a:rPr lang="en-US" altLang="en-US" sz="1600" dirty="0">
                <a:latin typeface="Calibri" panose="020F0502020204030204" pitchFamily="34" charset="0"/>
              </a:rPr>
              <a:t>reduced vibration, better casting quality and uniformity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US" altLang="en-US" sz="1600" b="1" dirty="0">
                <a:latin typeface="Calibri" panose="020F0502020204030204" pitchFamily="34" charset="0"/>
              </a:rPr>
              <a:t>Product differentiation</a:t>
            </a:r>
            <a:r>
              <a:rPr lang="en-US" altLang="en-US" sz="1600" dirty="0">
                <a:latin typeface="Calibri" panose="020F0502020204030204" pitchFamily="34" charset="0"/>
              </a:rPr>
              <a:t>: potential cost savings, pre-pitched and balanced prop, optional addition of customer LOGO / cast letters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The preliminary design of the 50HP propeller has been completed using </a:t>
            </a:r>
            <a:r>
              <a:rPr lang="en-US" altLang="en-US" dirty="0" err="1">
                <a:latin typeface="Calibri" panose="020F0502020204030204" pitchFamily="34" charset="0"/>
              </a:rPr>
              <a:t>GloTech’s</a:t>
            </a:r>
            <a:r>
              <a:rPr lang="en-US" altLang="en-US" dirty="0">
                <a:latin typeface="Calibri" panose="020F0502020204030204" pitchFamily="34" charset="0"/>
              </a:rPr>
              <a:t> RE-DO</a:t>
            </a:r>
            <a:r>
              <a:rPr lang="en-US" altLang="en-US" baseline="30000" dirty="0">
                <a:latin typeface="Calibri" panose="020F0502020204030204" pitchFamily="34" charset="0"/>
              </a:rPr>
              <a:t>TM</a:t>
            </a:r>
            <a:r>
              <a:rPr lang="en-US" altLang="en-US" dirty="0">
                <a:latin typeface="Calibri" panose="020F0502020204030204" pitchFamily="34" charset="0"/>
              </a:rPr>
              <a:t> (Reverse Engineering and Design Optimization) process. Preliminary timeline and fees to be provided based on the above</a:t>
            </a:r>
          </a:p>
        </p:txBody>
      </p:sp>
    </p:spTree>
    <p:extLst>
      <p:ext uri="{BB962C8B-B14F-4D97-AF65-F5344CB8AC3E}">
        <p14:creationId xmlns:p14="http://schemas.microsoft.com/office/powerpoint/2010/main" val="2770934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98759-3276-1DD2-598E-DA5F4A85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" y="0"/>
            <a:ext cx="91319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17D54F-3CE2-4A48-AB48-DFEBEE4A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58" y="1736796"/>
            <a:ext cx="1829086" cy="1600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61D72-C9C5-4BDE-BB18-E948EB077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46308" y="1619999"/>
            <a:ext cx="1600200" cy="182908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E53E8-FDED-4738-88A6-92BFB0C93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59" y="3429000"/>
            <a:ext cx="1829086" cy="1600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BF55B7-8429-46F7-824F-D14780CC0A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330541" y="3429000"/>
            <a:ext cx="1830410" cy="1600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Background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In 02/2022, customer conducted wet testing on the prototype 50HP props provided by GloTech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4ADBF04-E201-4682-982E-56400C34030B}"/>
              </a:ext>
            </a:extLst>
          </p:cNvPr>
          <p:cNvSpPr txBox="1"/>
          <p:nvPr/>
        </p:nvSpPr>
        <p:spPr>
          <a:xfrm>
            <a:off x="305570" y="5337954"/>
            <a:ext cx="8582251" cy="115492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AutoNum type="arabicPeriod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Vibration measurements: 0.25 - 0.28 in/s -&gt; Both samples passed the vibration test (&lt;= 0.3 in/s)</a:t>
            </a:r>
          </a:p>
          <a:p>
            <a:pPr marL="342900" indent="-342900">
              <a:spcBef>
                <a:spcPts val="600"/>
              </a:spcBef>
              <a:buAutoNum type="arabicPeriod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Power (measured as % of amperage drawn): 76.2% - 83.4% -&gt; Both are lower than the requirements (88-95%)</a:t>
            </a:r>
          </a:p>
          <a:p>
            <a:pPr marL="342900" indent="-342900">
              <a:spcBef>
                <a:spcPts val="600"/>
              </a:spcBef>
              <a:buAutoNum type="arabicPeriod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Potential causes:</a:t>
            </a:r>
            <a:r>
              <a:rPr lang="zh-CN" altLang="en-US" sz="1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1) uneven rake angle (test #3 suggests that rake adjustments contributed to a ~2% power increase); 2) blade thickness optimization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may have inadvertently reduced the power consumption</a:t>
            </a: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6C59D-F62D-453A-A720-0EF79B366DE0}"/>
              </a:ext>
            </a:extLst>
          </p:cNvPr>
          <p:cNvSpPr txBox="1"/>
          <p:nvPr/>
        </p:nvSpPr>
        <p:spPr>
          <a:xfrm>
            <a:off x="387859" y="5056202"/>
            <a:ext cx="3837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+mj-lt"/>
              </a:rPr>
              <a:t>50HP Sample Prop Wet Testing and QC Inspections at AAS  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98218235-B5EB-4140-886C-879C5F10B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81" y="1773794"/>
            <a:ext cx="447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33363" indent="-233363" eaLnBrk="1" hangingPunct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Arial" charset="0"/>
              </a:rPr>
              <a:t>On 02/16, GloTech joined customer in reviewing the sample QC and test results</a:t>
            </a:r>
          </a:p>
          <a:p>
            <a:pPr marL="233363" indent="-233363" eaLnBrk="1" hangingPunct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Arial" charset="0"/>
              </a:rPr>
              <a:t>Test pass/fail criteria as identified by customer: </a:t>
            </a:r>
          </a:p>
          <a:p>
            <a:pPr lvl="1" indent="-223838" eaLnBrk="1" hangingPunct="1">
              <a:spcBef>
                <a:spcPts val="12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b="1" dirty="0">
                <a:latin typeface="Calibri" pitchFamily="34" charset="0"/>
                <a:cs typeface="Arial" charset="0"/>
              </a:rPr>
              <a:t>Maximum vibration: 0.3 in/s </a:t>
            </a:r>
          </a:p>
          <a:p>
            <a:pPr lvl="1" indent="-223838" eaLnBrk="1" hangingPunct="1">
              <a:spcBef>
                <a:spcPts val="12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b="1" dirty="0">
                <a:latin typeface="Calibri" pitchFamily="34" charset="0"/>
                <a:cs typeface="Arial" charset="0"/>
              </a:rPr>
              <a:t>Power Drawn: 88-95% of nominal motor HP</a:t>
            </a:r>
          </a:p>
          <a:p>
            <a:pPr marL="233363" indent="-233363" eaLnBrk="1" hangingPunct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Arial" charset="0"/>
              </a:rPr>
              <a:t>Test results: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3BB8167-7B0F-4426-A941-59532D8F1CDB}"/>
              </a:ext>
            </a:extLst>
          </p:cNvPr>
          <p:cNvGraphicFramePr>
            <a:graphicFrameLocks noGrp="1"/>
          </p:cNvGraphicFramePr>
          <p:nvPr/>
        </p:nvGraphicFramePr>
        <p:xfrm>
          <a:off x="4596696" y="3796442"/>
          <a:ext cx="396281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00">
                  <a:extLst>
                    <a:ext uri="{9D8B030D-6E8A-4147-A177-3AD203B41FA5}">
                      <a16:colId xmlns:a16="http://schemas.microsoft.com/office/drawing/2014/main" val="1108143369"/>
                    </a:ext>
                  </a:extLst>
                </a:gridCol>
                <a:gridCol w="1666629">
                  <a:extLst>
                    <a:ext uri="{9D8B030D-6E8A-4147-A177-3AD203B41FA5}">
                      <a16:colId xmlns:a16="http://schemas.microsoft.com/office/drawing/2014/main" val="1074043076"/>
                    </a:ext>
                  </a:extLst>
                </a:gridCol>
                <a:gridCol w="1070281">
                  <a:extLst>
                    <a:ext uri="{9D8B030D-6E8A-4147-A177-3AD203B41FA5}">
                      <a16:colId xmlns:a16="http://schemas.microsoft.com/office/drawing/2014/main" val="2929046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817563107"/>
                    </a:ext>
                  </a:extLst>
                </a:gridCol>
              </a:tblGrid>
              <a:tr h="2291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Vibration (in/s)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Power </a:t>
                      </a:r>
                      <a:r>
                        <a:rPr lang="en-US" sz="1100" dirty="0"/>
                        <a:t>Drawn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31816"/>
                  </a:ext>
                </a:extLst>
              </a:tr>
              <a:tr h="23509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Polished (001) – as-is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0.250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81.7%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788443"/>
                  </a:ext>
                </a:extLst>
              </a:tr>
              <a:tr h="23509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Unpolished (002) – as-is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0.275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76.2%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476748"/>
                  </a:ext>
                </a:extLst>
              </a:tr>
              <a:tr h="23509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Polished (001) – pitched*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0.280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83.4%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559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23304BA-C909-48C9-BFB0-03C7C50C552B}"/>
              </a:ext>
            </a:extLst>
          </p:cNvPr>
          <p:cNvSpPr txBox="1"/>
          <p:nvPr/>
        </p:nvSpPr>
        <p:spPr>
          <a:xfrm>
            <a:off x="4483100" y="4867220"/>
            <a:ext cx="396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>
                <a:latin typeface="+mj-lt"/>
              </a:rPr>
              <a:t>* Polished sample was re-tested after pitch/rake adjustment</a:t>
            </a:r>
          </a:p>
          <a:p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978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CFD Design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We conducted a CFD study to better understand the wet test results and to develop necessary design updates to meet Customer’s targets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3A984C77-D229-473A-B65A-7BDAF08F7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" y="2386065"/>
            <a:ext cx="8002588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3D modeling of 50HP surface aerator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System curve estimation 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CFD (Computational Fluids Dynamics) setup overview 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CFD results – effect of flat rake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Proposed design updates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dirty="0">
                <a:latin typeface="Calibri" pitchFamily="34" charset="0"/>
                <a:cs typeface="Arial" charset="0"/>
              </a:rPr>
              <a:t>CFD results – updated propeller</a:t>
            </a:r>
          </a:p>
          <a:p>
            <a:pPr marL="344488" indent="-344488"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dirty="0">
                <a:latin typeface="Calibri" pitchFamily="34" charset="0"/>
                <a:cs typeface="Arial" charset="0"/>
              </a:rPr>
              <a:t>Spray pattern simulations and CFD results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953BB4-3483-4F74-8F3C-23367ECAD8F7}"/>
              </a:ext>
            </a:extLst>
          </p:cNvPr>
          <p:cNvSpPr txBox="1"/>
          <p:nvPr/>
        </p:nvSpPr>
        <p:spPr>
          <a:xfrm>
            <a:off x="577468" y="1898095"/>
            <a:ext cx="155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latin typeface="+mj-lt"/>
              </a:rPr>
              <a:t>CFD Workflow</a:t>
            </a:r>
          </a:p>
        </p:txBody>
      </p:sp>
    </p:spTree>
    <p:extLst>
      <p:ext uri="{BB962C8B-B14F-4D97-AF65-F5344CB8AC3E}">
        <p14:creationId xmlns:p14="http://schemas.microsoft.com/office/powerpoint/2010/main" val="294737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50</a:t>
            </a:r>
            <a:r>
              <a:rPr lang="en-US" altLang="zh-CN" b="1" dirty="0">
                <a:latin typeface="+mj-lt"/>
              </a:rPr>
              <a:t>HP Aerator Modeling</a:t>
            </a:r>
            <a:endParaRPr lang="en-US" altLang="en-US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First, a simplified 3D model of the 50HP aerator is created to provide geometries and dimensions needed for subsequent simulations  </a:t>
            </a:r>
          </a:p>
        </p:txBody>
      </p:sp>
      <p:pic>
        <p:nvPicPr>
          <p:cNvPr id="6" name="Picture 5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1B5C46E9-6366-40F9-96FA-97E76D4C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78" y="1537484"/>
            <a:ext cx="2949731" cy="499594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2D8A2BF-0AAD-4694-BB18-2954908C31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779" y="1530294"/>
            <a:ext cx="1861692" cy="50103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99A27D-B893-4177-AB85-293AE1FEC71F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559420" y="4283149"/>
            <a:ext cx="568881" cy="3965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78CB30-5C96-47BA-A4A4-10B43E55F518}"/>
              </a:ext>
            </a:extLst>
          </p:cNvPr>
          <p:cNvSpPr txBox="1"/>
          <p:nvPr/>
        </p:nvSpPr>
        <p:spPr>
          <a:xfrm>
            <a:off x="7128301" y="4418125"/>
            <a:ext cx="1126867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Float (Not </a:t>
            </a:r>
            <a:r>
              <a:rPr lang="en-US" altLang="zh-CN" sz="1400" dirty="0">
                <a:latin typeface="+mj-lt"/>
              </a:rPr>
              <a:t>S</a:t>
            </a:r>
            <a:r>
              <a:rPr lang="en-US" sz="1400" dirty="0">
                <a:latin typeface="+mj-lt"/>
              </a:rPr>
              <a:t>hown)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A7D586-60C5-4CB1-98F8-B52DBA474701}"/>
              </a:ext>
            </a:extLst>
          </p:cNvPr>
          <p:cNvSpPr txBox="1"/>
          <p:nvPr/>
        </p:nvSpPr>
        <p:spPr>
          <a:xfrm>
            <a:off x="3852955" y="2620874"/>
            <a:ext cx="970427" cy="73866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50-75HP </a:t>
            </a:r>
            <a:r>
              <a:rPr lang="en-US" altLang="zh-CN" sz="1400" dirty="0">
                <a:latin typeface="+mj-lt"/>
              </a:rPr>
              <a:t>Diffusion Head</a:t>
            </a:r>
            <a:endParaRPr lang="en-US" sz="1400" dirty="0">
              <a:latin typeface="+mj-l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E8BC85-28E5-4989-9D1F-09AA2E3CD25A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338169" y="3359538"/>
            <a:ext cx="718752" cy="269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041AEC-C0C8-4119-BE19-00D50435BB6F}"/>
              </a:ext>
            </a:extLst>
          </p:cNvPr>
          <p:cNvSpPr txBox="1"/>
          <p:nvPr/>
        </p:nvSpPr>
        <p:spPr>
          <a:xfrm>
            <a:off x="3852955" y="1827684"/>
            <a:ext cx="89150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50HP Motor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D94331-9443-468D-8A16-A563EC43AAF2}"/>
              </a:ext>
            </a:extLst>
          </p:cNvPr>
          <p:cNvCxnSpPr>
            <a:cxnSpLocks/>
          </p:cNvCxnSpPr>
          <p:nvPr/>
        </p:nvCxnSpPr>
        <p:spPr>
          <a:xfrm flipH="1">
            <a:off x="3313069" y="2089294"/>
            <a:ext cx="539886" cy="488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C0CBD99-C50D-46B7-B614-F016C390F159}"/>
              </a:ext>
            </a:extLst>
          </p:cNvPr>
          <p:cNvSpPr txBox="1"/>
          <p:nvPr/>
        </p:nvSpPr>
        <p:spPr>
          <a:xfrm>
            <a:off x="3885398" y="4572014"/>
            <a:ext cx="89150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50</a:t>
            </a:r>
            <a:r>
              <a:rPr lang="en-US" altLang="zh-CN" sz="1400" dirty="0">
                <a:latin typeface="+mj-lt"/>
              </a:rPr>
              <a:t>HP </a:t>
            </a:r>
            <a:r>
              <a:rPr lang="en-US" sz="1400" dirty="0">
                <a:latin typeface="+mj-lt"/>
              </a:rPr>
              <a:t>Propeller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919599-7CBD-4B9A-A123-4BBF0F6C9C09}"/>
              </a:ext>
            </a:extLst>
          </p:cNvPr>
          <p:cNvCxnSpPr>
            <a:cxnSpLocks/>
          </p:cNvCxnSpPr>
          <p:nvPr/>
        </p:nvCxnSpPr>
        <p:spPr>
          <a:xfrm flipH="1">
            <a:off x="3268928" y="4833624"/>
            <a:ext cx="616470" cy="135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F2942F2-81B3-4B57-A9E7-5AEB1AB75182}"/>
              </a:ext>
            </a:extLst>
          </p:cNvPr>
          <p:cNvSpPr txBox="1"/>
          <p:nvPr/>
        </p:nvSpPr>
        <p:spPr>
          <a:xfrm>
            <a:off x="743786" y="5671008"/>
            <a:ext cx="1118612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Suction Tube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8F7D3C4-FAA7-4517-8269-D816D65D028D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1862398" y="4826203"/>
            <a:ext cx="444907" cy="7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55594A-4EC5-4A1D-AD60-8C90C36FC21D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862398" y="5824897"/>
            <a:ext cx="339626" cy="153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A313AB0-E037-4E56-9BE2-7BACE40B517C}"/>
              </a:ext>
            </a:extLst>
          </p:cNvPr>
          <p:cNvSpPr txBox="1"/>
          <p:nvPr/>
        </p:nvSpPr>
        <p:spPr>
          <a:xfrm>
            <a:off x="3322642" y="6492875"/>
            <a:ext cx="214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+mj-lt"/>
              </a:rPr>
              <a:t>50HP Surface Aerator Assembly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3CBC3-CF1D-489F-A07F-9C250AD737F3}"/>
              </a:ext>
            </a:extLst>
          </p:cNvPr>
          <p:cNvSpPr txBox="1"/>
          <p:nvPr/>
        </p:nvSpPr>
        <p:spPr>
          <a:xfrm>
            <a:off x="743786" y="4679735"/>
            <a:ext cx="1118612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Column Pipe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A831234-5A4C-4473-91E3-1A05C8AA7ABE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6840471" y="3456124"/>
            <a:ext cx="287831" cy="410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932B94-752C-4664-971C-0D18A01269F1}"/>
              </a:ext>
            </a:extLst>
          </p:cNvPr>
          <p:cNvSpPr txBox="1"/>
          <p:nvPr/>
        </p:nvSpPr>
        <p:spPr>
          <a:xfrm>
            <a:off x="7128302" y="3302235"/>
            <a:ext cx="1126867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lt"/>
              </a:rPr>
              <a:t>Atmosphere</a:t>
            </a:r>
            <a:endParaRPr lang="en-US" sz="1400" dirty="0">
              <a:latin typeface="+mj-lt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EDE9E0A-69B2-4F14-A141-051F835EFC2C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4744458" y="2089294"/>
            <a:ext cx="688254" cy="45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B9B1A0-CF51-4D91-ABC2-916B0626470F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630048" y="3359538"/>
            <a:ext cx="708121" cy="224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87DAB9C-9FCC-49EA-B96F-4110A3CCF314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4776901" y="4833624"/>
            <a:ext cx="1018526" cy="242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602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System Curve Estimation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Based on our assumptions, the system curve of the 50HP aerator is plotted out in order to locate its operating point  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7798FBD8-16ED-4A96-BCE1-956EEE388F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326" y="1907559"/>
            <a:ext cx="2112504" cy="3668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E8918B-B0E5-45F0-8A5D-D721E535B1E2}"/>
              </a:ext>
            </a:extLst>
          </p:cNvPr>
          <p:cNvSpPr txBox="1"/>
          <p:nvPr/>
        </p:nvSpPr>
        <p:spPr>
          <a:xfrm>
            <a:off x="413822" y="1907559"/>
            <a:ext cx="891504" cy="73866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Diffusion Head</a:t>
            </a:r>
          </a:p>
          <a:p>
            <a:r>
              <a:rPr lang="en-US" sz="1400" dirty="0">
                <a:latin typeface="+mj-lt"/>
              </a:rPr>
              <a:t>(k=1.41*)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6D1E6-ADD5-4277-8360-B589F7E56C24}"/>
              </a:ext>
            </a:extLst>
          </p:cNvPr>
          <p:cNvCxnSpPr>
            <a:cxnSpLocks/>
          </p:cNvCxnSpPr>
          <p:nvPr/>
        </p:nvCxnSpPr>
        <p:spPr>
          <a:xfrm>
            <a:off x="1305326" y="2199821"/>
            <a:ext cx="473646" cy="30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2BEFAB9-1A01-499F-AEDB-9A00C44D27A8}"/>
              </a:ext>
            </a:extLst>
          </p:cNvPr>
          <p:cNvSpPr txBox="1"/>
          <p:nvPr/>
        </p:nvSpPr>
        <p:spPr>
          <a:xfrm>
            <a:off x="481740" y="3476689"/>
            <a:ext cx="82358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Column</a:t>
            </a:r>
          </a:p>
          <a:p>
            <a:r>
              <a:rPr lang="en-US" sz="1400" dirty="0">
                <a:latin typeface="+mj-lt"/>
              </a:rPr>
              <a:t>(k=0.02)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0BFC48-FBE1-401C-A89C-29EFCB3480D3}"/>
              </a:ext>
            </a:extLst>
          </p:cNvPr>
          <p:cNvCxnSpPr>
            <a:cxnSpLocks/>
          </p:cNvCxnSpPr>
          <p:nvPr/>
        </p:nvCxnSpPr>
        <p:spPr>
          <a:xfrm flipV="1">
            <a:off x="1305326" y="3554482"/>
            <a:ext cx="473646" cy="92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A3E3E7-EDD5-4944-9DA7-89595FC742B7}"/>
              </a:ext>
            </a:extLst>
          </p:cNvPr>
          <p:cNvSpPr txBox="1"/>
          <p:nvPr/>
        </p:nvSpPr>
        <p:spPr>
          <a:xfrm>
            <a:off x="511556" y="4426024"/>
            <a:ext cx="79377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Suction</a:t>
            </a:r>
          </a:p>
          <a:p>
            <a:r>
              <a:rPr lang="en-US" sz="1400" dirty="0">
                <a:latin typeface="+mj-lt"/>
              </a:rPr>
              <a:t>(k=0.71)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D4F0CC-A356-4193-B4C3-55FFB4E73A00}"/>
              </a:ext>
            </a:extLst>
          </p:cNvPr>
          <p:cNvCxnSpPr>
            <a:cxnSpLocks/>
          </p:cNvCxnSpPr>
          <p:nvPr/>
        </p:nvCxnSpPr>
        <p:spPr>
          <a:xfrm>
            <a:off x="1305326" y="4578716"/>
            <a:ext cx="342078" cy="265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A2D78C-98D8-413C-91B7-98C5A6241584}"/>
              </a:ext>
            </a:extLst>
          </p:cNvPr>
          <p:cNvCxnSpPr>
            <a:cxnSpLocks/>
          </p:cNvCxnSpPr>
          <p:nvPr/>
        </p:nvCxnSpPr>
        <p:spPr>
          <a:xfrm>
            <a:off x="3042029" y="3286493"/>
            <a:ext cx="2013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7AD48E-ABB7-462B-B2A6-9F2ADE3E5304}"/>
              </a:ext>
            </a:extLst>
          </p:cNvPr>
          <p:cNvCxnSpPr>
            <a:cxnSpLocks/>
          </p:cNvCxnSpPr>
          <p:nvPr/>
        </p:nvCxnSpPr>
        <p:spPr>
          <a:xfrm>
            <a:off x="3083532" y="3345760"/>
            <a:ext cx="1143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F4376C7-4E01-4DFA-A550-3746C4646DE2}"/>
              </a:ext>
            </a:extLst>
          </p:cNvPr>
          <p:cNvSpPr txBox="1"/>
          <p:nvPr/>
        </p:nvSpPr>
        <p:spPr>
          <a:xfrm>
            <a:off x="2846275" y="3410179"/>
            <a:ext cx="1079738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Operating Water Level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0F3068-DC28-4088-9666-BCF223AC4144}"/>
              </a:ext>
            </a:extLst>
          </p:cNvPr>
          <p:cNvCxnSpPr/>
          <p:nvPr/>
        </p:nvCxnSpPr>
        <p:spPr>
          <a:xfrm>
            <a:off x="3197832" y="2573176"/>
            <a:ext cx="714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DEB162-698D-435D-8CCF-D4453EC3BCE4}"/>
              </a:ext>
            </a:extLst>
          </p:cNvPr>
          <p:cNvCxnSpPr/>
          <p:nvPr/>
        </p:nvCxnSpPr>
        <p:spPr>
          <a:xfrm>
            <a:off x="3211638" y="3286493"/>
            <a:ext cx="714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5B653EB-F9B4-4C30-B19C-128609E66DED}"/>
              </a:ext>
            </a:extLst>
          </p:cNvPr>
          <p:cNvCxnSpPr>
            <a:cxnSpLocks/>
          </p:cNvCxnSpPr>
          <p:nvPr/>
        </p:nvCxnSpPr>
        <p:spPr>
          <a:xfrm>
            <a:off x="3555019" y="2463110"/>
            <a:ext cx="0" cy="9198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C29859E-6871-4614-98D0-280A5794F45F}"/>
              </a:ext>
            </a:extLst>
          </p:cNvPr>
          <p:cNvSpPr txBox="1"/>
          <p:nvPr/>
        </p:nvSpPr>
        <p:spPr>
          <a:xfrm>
            <a:off x="3649273" y="2679544"/>
            <a:ext cx="62154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Lift = 1.08’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20F196-3E10-4F8A-A60F-EEE2EF061BE9}"/>
              </a:ext>
            </a:extLst>
          </p:cNvPr>
          <p:cNvSpPr txBox="1"/>
          <p:nvPr/>
        </p:nvSpPr>
        <p:spPr>
          <a:xfrm>
            <a:off x="859574" y="5709424"/>
            <a:ext cx="315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>
                <a:latin typeface="+mj-lt"/>
              </a:rPr>
              <a:t>K_total</a:t>
            </a:r>
            <a:r>
              <a:rPr lang="en-US" sz="1200" b="1" i="1" dirty="0">
                <a:latin typeface="+mj-lt"/>
              </a:rPr>
              <a:t> = </a:t>
            </a:r>
            <a:r>
              <a:rPr lang="en-US" sz="1200" b="1" i="1" dirty="0" err="1">
                <a:latin typeface="+mj-lt"/>
              </a:rPr>
              <a:t>K_suct</a:t>
            </a:r>
            <a:r>
              <a:rPr lang="en-US" sz="1200" b="1" i="1" dirty="0">
                <a:latin typeface="+mj-lt"/>
              </a:rPr>
              <a:t>.+ </a:t>
            </a:r>
            <a:r>
              <a:rPr lang="en-US" sz="1200" b="1" i="1" dirty="0" err="1">
                <a:latin typeface="+mj-lt"/>
              </a:rPr>
              <a:t>K_col</a:t>
            </a:r>
            <a:r>
              <a:rPr lang="en-US" sz="1200" b="1" i="1" dirty="0">
                <a:latin typeface="+mj-lt"/>
              </a:rPr>
              <a:t> . + </a:t>
            </a:r>
            <a:r>
              <a:rPr lang="en-US" sz="1200" b="1" i="1" dirty="0" err="1">
                <a:latin typeface="+mj-lt"/>
              </a:rPr>
              <a:t>K_disch</a:t>
            </a:r>
            <a:r>
              <a:rPr lang="en-US" sz="1200" b="1" i="1" dirty="0">
                <a:latin typeface="+mj-lt"/>
              </a:rPr>
              <a:t>.= 2.14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B75612-1D9D-448F-8923-679CD9FD6439}"/>
              </a:ext>
            </a:extLst>
          </p:cNvPr>
          <p:cNvSpPr txBox="1"/>
          <p:nvPr/>
        </p:nvSpPr>
        <p:spPr>
          <a:xfrm>
            <a:off x="425754" y="6013068"/>
            <a:ext cx="379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>
                <a:latin typeface="+mj-lt"/>
              </a:rPr>
              <a:t>* Due to its unique geometry, the K factor of the discharge cone was estimated using CFD head-loss simulation </a:t>
            </a:r>
          </a:p>
          <a:p>
            <a:endParaRPr lang="en-US" sz="1200" i="1" dirty="0">
              <a:latin typeface="+mj-lt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AC0A5C1E-A729-4EC1-B0D5-D9C60DA6BF7D}"/>
              </a:ext>
            </a:extLst>
          </p:cNvPr>
          <p:cNvGraphicFramePr>
            <a:graphicFrameLocks noGrp="1"/>
          </p:cNvGraphicFramePr>
          <p:nvPr/>
        </p:nvGraphicFramePr>
        <p:xfrm>
          <a:off x="4502257" y="5115226"/>
          <a:ext cx="4030988" cy="118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432">
                  <a:extLst>
                    <a:ext uri="{9D8B030D-6E8A-4147-A177-3AD203B41FA5}">
                      <a16:colId xmlns:a16="http://schemas.microsoft.com/office/drawing/2014/main" val="2174809139"/>
                    </a:ext>
                  </a:extLst>
                </a:gridCol>
                <a:gridCol w="980179">
                  <a:extLst>
                    <a:ext uri="{9D8B030D-6E8A-4147-A177-3AD203B41FA5}">
                      <a16:colId xmlns:a16="http://schemas.microsoft.com/office/drawing/2014/main" val="1799792819"/>
                    </a:ext>
                  </a:extLst>
                </a:gridCol>
                <a:gridCol w="1065945">
                  <a:extLst>
                    <a:ext uri="{9D8B030D-6E8A-4147-A177-3AD203B41FA5}">
                      <a16:colId xmlns:a16="http://schemas.microsoft.com/office/drawing/2014/main" val="1680190321"/>
                    </a:ext>
                  </a:extLst>
                </a:gridCol>
                <a:gridCol w="992432">
                  <a:extLst>
                    <a:ext uri="{9D8B030D-6E8A-4147-A177-3AD203B41FA5}">
                      <a16:colId xmlns:a16="http://schemas.microsoft.com/office/drawing/2014/main" val="4135528233"/>
                    </a:ext>
                  </a:extLst>
                </a:gridCol>
              </a:tblGrid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Flow (GPM)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0" marR="6830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Friction (ft)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0" marR="6830" marT="68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Lift (ft)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0" marR="6830" marT="683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System H (ft)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0" marR="6830" marT="6830" marB="0" anchor="ctr"/>
                </a:tc>
                <a:extLst>
                  <a:ext uri="{0D108BD9-81ED-4DB2-BD59-A6C34878D82A}">
                    <a16:rowId xmlns:a16="http://schemas.microsoft.com/office/drawing/2014/main" val="2108063395"/>
                  </a:ext>
                </a:extLst>
              </a:tr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6661999"/>
                  </a:ext>
                </a:extLst>
              </a:tr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4793909"/>
                  </a:ext>
                </a:extLst>
              </a:tr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783818"/>
                  </a:ext>
                </a:extLst>
              </a:tr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6074099"/>
                  </a:ext>
                </a:extLst>
              </a:tr>
              <a:tr h="198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06226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0F77B82B-C0E1-404E-8C5B-DE4D2EB700D6}"/>
              </a:ext>
            </a:extLst>
          </p:cNvPr>
          <p:cNvSpPr txBox="1"/>
          <p:nvPr/>
        </p:nvSpPr>
        <p:spPr>
          <a:xfrm>
            <a:off x="5113954" y="4768996"/>
            <a:ext cx="30668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Estimated System Curve of a 50HP Surface Aerator</a:t>
            </a:r>
          </a:p>
          <a:p>
            <a:pPr algn="ctr"/>
            <a:r>
              <a:rPr lang="en-US" sz="1100" i="1" dirty="0"/>
              <a:t> 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3A10094C-8E09-473C-9C9F-0939F32DE997}"/>
              </a:ext>
            </a:extLst>
          </p:cNvPr>
          <p:cNvGraphicFramePr>
            <a:graphicFrameLocks/>
          </p:cNvGraphicFramePr>
          <p:nvPr/>
        </p:nvGraphicFramePr>
        <p:xfrm>
          <a:off x="4438043" y="1801731"/>
          <a:ext cx="4159415" cy="305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629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ower&#10;&#10;Description automatically generated">
            <a:extLst>
              <a:ext uri="{FF2B5EF4-FFF2-40B4-BE49-F238E27FC236}">
                <a16:creationId xmlns:a16="http://schemas.microsoft.com/office/drawing/2014/main" id="{25A42AAC-376A-4DAF-A7A9-4719C93F26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349" y="1910799"/>
            <a:ext cx="1775012" cy="2743200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511511D2-3849-42A2-8D92-FA7D55F359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50" y="1949833"/>
            <a:ext cx="2285359" cy="2743200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CFD Setup Overview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The initial CFD study focuses on simulations of head (pressure) and power of the aerator using a single-phase, steady state setup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19F80-FE4B-49C7-BCB0-56D08403B7EA}"/>
              </a:ext>
            </a:extLst>
          </p:cNvPr>
          <p:cNvSpPr txBox="1"/>
          <p:nvPr/>
        </p:nvSpPr>
        <p:spPr>
          <a:xfrm>
            <a:off x="1262796" y="4653999"/>
            <a:ext cx="841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err="1">
                <a:latin typeface="+mj-lt"/>
              </a:rPr>
              <a:t>SpaceClaim</a:t>
            </a:r>
            <a:endParaRPr lang="en-US" sz="1100" i="1" dirty="0">
              <a:latin typeface="+mj-lt"/>
            </a:endParaRPr>
          </a:p>
          <a:p>
            <a:pPr algn="ctr"/>
            <a:r>
              <a:rPr lang="en-US" sz="1100" i="1" dirty="0"/>
              <a:t> 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1D0E9C0E-41C7-4859-905C-3B61CF46B38D}"/>
              </a:ext>
            </a:extLst>
          </p:cNvPr>
          <p:cNvSpPr txBox="1"/>
          <p:nvPr/>
        </p:nvSpPr>
        <p:spPr>
          <a:xfrm>
            <a:off x="496021" y="5002860"/>
            <a:ext cx="2375446" cy="148680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2D up / 4D down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Stationary suction and discharge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Rotating propeller with counter-rotating shroud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866DD435-6724-4830-BD53-592C0E3CECD1}"/>
              </a:ext>
            </a:extLst>
          </p:cNvPr>
          <p:cNvSpPr txBox="1"/>
          <p:nvPr/>
        </p:nvSpPr>
        <p:spPr>
          <a:xfrm>
            <a:off x="6097251" y="5004465"/>
            <a:ext cx="2677974" cy="14884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Mass flow in + pressure out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Frozen rotor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SST (Shear Stress Transport)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Free-slip wall in &amp; out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No-slip wall elsewhere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7E0B99-0271-4BC3-A62E-66F58307F410}"/>
              </a:ext>
            </a:extLst>
          </p:cNvPr>
          <p:cNvSpPr txBox="1"/>
          <p:nvPr/>
        </p:nvSpPr>
        <p:spPr>
          <a:xfrm>
            <a:off x="3974807" y="4653999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Ansys Meshing</a:t>
            </a:r>
          </a:p>
          <a:p>
            <a:pPr algn="ctr"/>
            <a:r>
              <a:rPr lang="en-US" sz="1100" i="1" dirty="0"/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6E7844-D376-49F2-A6C1-66BAB63789BD}"/>
              </a:ext>
            </a:extLst>
          </p:cNvPr>
          <p:cNvSpPr txBox="1"/>
          <p:nvPr/>
        </p:nvSpPr>
        <p:spPr>
          <a:xfrm>
            <a:off x="260515" y="3643827"/>
            <a:ext cx="72317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9F55BA-6A0B-4E44-B187-3EED4144D24F}"/>
              </a:ext>
            </a:extLst>
          </p:cNvPr>
          <p:cNvSpPr txBox="1"/>
          <p:nvPr/>
        </p:nvSpPr>
        <p:spPr>
          <a:xfrm>
            <a:off x="263369" y="2850789"/>
            <a:ext cx="720316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Prop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389126-2F1F-4196-8308-208E721DD950}"/>
              </a:ext>
            </a:extLst>
          </p:cNvPr>
          <p:cNvSpPr txBox="1"/>
          <p:nvPr/>
        </p:nvSpPr>
        <p:spPr>
          <a:xfrm>
            <a:off x="260515" y="2385021"/>
            <a:ext cx="831369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Discharge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2D86E3-37D0-4EE5-9020-9D6976125D41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091884" y="2523521"/>
            <a:ext cx="246094" cy="35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228918F-1160-4AAE-A3A4-0EE46B71C28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983685" y="2989289"/>
            <a:ext cx="329118" cy="103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31FDAD1-7124-4C08-83DF-38614A9C6F7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983685" y="3782327"/>
            <a:ext cx="279111" cy="103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10">
            <a:extLst>
              <a:ext uri="{FF2B5EF4-FFF2-40B4-BE49-F238E27FC236}">
                <a16:creationId xmlns:a16="http://schemas.microsoft.com/office/drawing/2014/main" id="{A10FE6B1-9D00-4EF4-94B4-483DA931A80E}"/>
              </a:ext>
            </a:extLst>
          </p:cNvPr>
          <p:cNvSpPr txBox="1"/>
          <p:nvPr/>
        </p:nvSpPr>
        <p:spPr>
          <a:xfrm>
            <a:off x="3265438" y="5002860"/>
            <a:ext cx="2375446" cy="14884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Tetrahedral, 20mm max.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5 layers, 1.2 growth rate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0.77 Transition ratio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Mesh count: 1.2 million 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1B65E6-2D7C-4BDF-9715-EEE64E81BBEF}"/>
              </a:ext>
            </a:extLst>
          </p:cNvPr>
          <p:cNvSpPr txBox="1"/>
          <p:nvPr/>
        </p:nvSpPr>
        <p:spPr>
          <a:xfrm>
            <a:off x="7863670" y="2075396"/>
            <a:ext cx="100928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Outlet BC: Atmosphere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CA8806D-E6D7-4752-ADC1-CC28A197F416}"/>
              </a:ext>
            </a:extLst>
          </p:cNvPr>
          <p:cNvSpPr txBox="1"/>
          <p:nvPr/>
        </p:nvSpPr>
        <p:spPr>
          <a:xfrm>
            <a:off x="7865626" y="4093039"/>
            <a:ext cx="90959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Inlet BC: Mass Flow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3665F6-C766-4D6A-9B62-F86A411271D2}"/>
              </a:ext>
            </a:extLst>
          </p:cNvPr>
          <p:cNvSpPr txBox="1"/>
          <p:nvPr/>
        </p:nvSpPr>
        <p:spPr>
          <a:xfrm>
            <a:off x="7117182" y="4653999"/>
            <a:ext cx="627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CFX-Pre</a:t>
            </a:r>
          </a:p>
          <a:p>
            <a:pPr algn="ctr"/>
            <a:r>
              <a:rPr lang="en-US" sz="1100" i="1" dirty="0"/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093CB1-5629-4B56-AE1D-39336BF66501}"/>
              </a:ext>
            </a:extLst>
          </p:cNvPr>
          <p:cNvSpPr txBox="1"/>
          <p:nvPr/>
        </p:nvSpPr>
        <p:spPr>
          <a:xfrm>
            <a:off x="908278" y="1602162"/>
            <a:ext cx="15509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Volume Extraction</a:t>
            </a:r>
          </a:p>
          <a:p>
            <a:pPr algn="ctr"/>
            <a:r>
              <a:rPr lang="en-US" sz="1100" b="1" u="sng" dirty="0"/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BC83F9-C895-4539-A692-C12EE43391D4}"/>
              </a:ext>
            </a:extLst>
          </p:cNvPr>
          <p:cNvSpPr txBox="1"/>
          <p:nvPr/>
        </p:nvSpPr>
        <p:spPr>
          <a:xfrm>
            <a:off x="4036261" y="1602162"/>
            <a:ext cx="8258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Meshing</a:t>
            </a:r>
          </a:p>
          <a:p>
            <a:pPr algn="ctr"/>
            <a:r>
              <a:rPr lang="en-US" sz="1100" b="1" u="sng" dirty="0"/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130263-0F7C-4C6C-ACAA-422FD2AE8F76}"/>
              </a:ext>
            </a:extLst>
          </p:cNvPr>
          <p:cNvSpPr txBox="1"/>
          <p:nvPr/>
        </p:nvSpPr>
        <p:spPr>
          <a:xfrm>
            <a:off x="6674713" y="1602162"/>
            <a:ext cx="17483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Boundary Conditions</a:t>
            </a:r>
          </a:p>
          <a:p>
            <a:pPr algn="ctr"/>
            <a:r>
              <a:rPr lang="en-US" sz="1100" b="1" u="sng" dirty="0"/>
              <a:t> 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113F659C-F66C-48E6-B9E0-BDC9DCBE00C2}"/>
              </a:ext>
            </a:extLst>
          </p:cNvPr>
          <p:cNvSpPr/>
          <p:nvPr/>
        </p:nvSpPr>
        <p:spPr>
          <a:xfrm>
            <a:off x="2709943" y="3135549"/>
            <a:ext cx="293298" cy="29345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A40BD16-85AF-426B-900F-E7A7FFD7AA9C}"/>
              </a:ext>
            </a:extLst>
          </p:cNvPr>
          <p:cNvSpPr/>
          <p:nvPr/>
        </p:nvSpPr>
        <p:spPr>
          <a:xfrm>
            <a:off x="5959283" y="3135549"/>
            <a:ext cx="293298" cy="29345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tower&#10;&#10;Description automatically generated with medium confidence">
            <a:extLst>
              <a:ext uri="{FF2B5EF4-FFF2-40B4-BE49-F238E27FC236}">
                <a16:creationId xmlns:a16="http://schemas.microsoft.com/office/drawing/2014/main" id="{B227D1CD-6265-4FE6-AFF1-2701BD9C4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479" y="1910799"/>
            <a:ext cx="19219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5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CFD Results – Effect of Flat Rake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CN" sz="2400" i="1" dirty="0">
                <a:latin typeface="+mj-lt"/>
                <a:cs typeface="+mn-cs"/>
              </a:rPr>
              <a:t>First we simulated the results of our initial sample prop design, and the effect of “pitching” it to provide a constant, flat rake</a:t>
            </a:r>
            <a:endParaRPr lang="en-US" sz="2400" i="1" dirty="0">
              <a:latin typeface="+mj-lt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6C59D-F62D-453A-A720-0EF79B366DE0}"/>
              </a:ext>
            </a:extLst>
          </p:cNvPr>
          <p:cNvSpPr txBox="1"/>
          <p:nvPr/>
        </p:nvSpPr>
        <p:spPr>
          <a:xfrm>
            <a:off x="504599" y="4755448"/>
            <a:ext cx="466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>
                <a:latin typeface="+mj-lt"/>
              </a:rPr>
              <a:t>Note: generally speaking, the physical testing results are expected to be somewhat lower than the CFD simulations, which reflect performance in simplified / ideal vs. real-world conditions</a:t>
            </a:r>
          </a:p>
          <a:p>
            <a:endParaRPr lang="en-US" sz="1200" i="1" dirty="0">
              <a:latin typeface="+mj-l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F5E3813-C00B-41BB-ADE4-8E95909404A7}"/>
              </a:ext>
            </a:extLst>
          </p:cNvPr>
          <p:cNvSpPr txBox="1"/>
          <p:nvPr/>
        </p:nvSpPr>
        <p:spPr>
          <a:xfrm>
            <a:off x="525349" y="5449325"/>
            <a:ext cx="4627545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suggests that the flat rake adjustments appears to increase the overall output of the propeller. The head, power and efficiency all increased across multiple flow rates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776DE9-7186-452C-9E66-B5103AFAAEC4}"/>
              </a:ext>
            </a:extLst>
          </p:cNvPr>
          <p:cNvGraphicFramePr>
            <a:graphicFrameLocks noGrp="1"/>
          </p:cNvGraphicFramePr>
          <p:nvPr/>
        </p:nvGraphicFramePr>
        <p:xfrm>
          <a:off x="504599" y="1981200"/>
          <a:ext cx="4660900" cy="113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32388520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30633062"/>
                    </a:ext>
                  </a:extLst>
                </a:gridCol>
                <a:gridCol w="1174976">
                  <a:extLst>
                    <a:ext uri="{9D8B030D-6E8A-4147-A177-3AD203B41FA5}">
                      <a16:colId xmlns:a16="http://schemas.microsoft.com/office/drawing/2014/main" val="144671170"/>
                    </a:ext>
                  </a:extLst>
                </a:gridCol>
                <a:gridCol w="1212624">
                  <a:extLst>
                    <a:ext uri="{9D8B030D-6E8A-4147-A177-3AD203B41FA5}">
                      <a16:colId xmlns:a16="http://schemas.microsoft.com/office/drawing/2014/main" val="279006858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Flow (GPM)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Head (ft)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Power (HP)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Efficiency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286843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13.80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64.73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4374193"/>
                  </a:ext>
                </a:extLst>
              </a:tr>
              <a:tr h="159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11.43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54.83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57.9%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76936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8.60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43.44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65.0%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42983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15000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5.49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31.07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67.0%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360417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52.0%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209574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5A509A-5ADB-4910-8A0B-B34A35866F11}"/>
              </a:ext>
            </a:extLst>
          </p:cNvPr>
          <p:cNvGraphicFramePr>
            <a:graphicFrameLocks noGrp="1"/>
          </p:cNvGraphicFramePr>
          <p:nvPr/>
        </p:nvGraphicFramePr>
        <p:xfrm>
          <a:off x="504599" y="3549129"/>
          <a:ext cx="4660900" cy="1151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39159514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7286090"/>
                    </a:ext>
                  </a:extLst>
                </a:gridCol>
                <a:gridCol w="1174976">
                  <a:extLst>
                    <a:ext uri="{9D8B030D-6E8A-4147-A177-3AD203B41FA5}">
                      <a16:colId xmlns:a16="http://schemas.microsoft.com/office/drawing/2014/main" val="4183082750"/>
                    </a:ext>
                  </a:extLst>
                </a:gridCol>
                <a:gridCol w="1212624">
                  <a:extLst>
                    <a:ext uri="{9D8B030D-6E8A-4147-A177-3AD203B41FA5}">
                      <a16:colId xmlns:a16="http://schemas.microsoft.com/office/drawing/2014/main" val="134190523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Flow (GPM)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Head (ft)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Power (HP)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Efficiency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41117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87039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13619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3118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09199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751013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F72375-7522-4A65-82AD-D6A8DAA51A40}"/>
              </a:ext>
            </a:extLst>
          </p:cNvPr>
          <p:cNvSpPr txBox="1"/>
          <p:nvPr/>
        </p:nvSpPr>
        <p:spPr>
          <a:xfrm>
            <a:off x="525349" y="1673818"/>
            <a:ext cx="368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CFD Results – Current Design  (Sample As-built)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DCD4F-E511-4FAC-A28C-691DC3A351BE}"/>
              </a:ext>
            </a:extLst>
          </p:cNvPr>
          <p:cNvSpPr txBox="1"/>
          <p:nvPr/>
        </p:nvSpPr>
        <p:spPr>
          <a:xfrm>
            <a:off x="504599" y="3237118"/>
            <a:ext cx="4278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CFD Results – Current Design w/ Flat Rake Adjustments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29DFA60-2718-4418-8759-10E11E1F7733}"/>
              </a:ext>
            </a:extLst>
          </p:cNvPr>
          <p:cNvGraphicFramePr>
            <a:graphicFrameLocks/>
          </p:cNvGraphicFramePr>
          <p:nvPr/>
        </p:nvGraphicFramePr>
        <p:xfrm>
          <a:off x="5213016" y="1774561"/>
          <a:ext cx="3930984" cy="218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6C4BC02-AB40-4B2B-BFE4-306A5B3D5EF9}"/>
              </a:ext>
            </a:extLst>
          </p:cNvPr>
          <p:cNvGraphicFramePr>
            <a:graphicFrameLocks/>
          </p:cNvGraphicFramePr>
          <p:nvPr/>
        </p:nvGraphicFramePr>
        <p:xfrm>
          <a:off x="5207000" y="4218050"/>
          <a:ext cx="3930984" cy="218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3032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29DFA60-2718-4418-8759-10E11E1F7733}"/>
              </a:ext>
            </a:extLst>
          </p:cNvPr>
          <p:cNvGraphicFramePr>
            <a:graphicFrameLocks/>
          </p:cNvGraphicFramePr>
          <p:nvPr/>
        </p:nvGraphicFramePr>
        <p:xfrm>
          <a:off x="206148" y="1546771"/>
          <a:ext cx="4800931" cy="263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6C4BC02-AB40-4B2B-BFE4-306A5B3D5EF9}"/>
              </a:ext>
            </a:extLst>
          </p:cNvPr>
          <p:cNvGraphicFramePr>
            <a:graphicFrameLocks/>
          </p:cNvGraphicFramePr>
          <p:nvPr/>
        </p:nvGraphicFramePr>
        <p:xfrm>
          <a:off x="206148" y="4137570"/>
          <a:ext cx="4800931" cy="263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Further analysis of our CFD results showed that the simulation closely reflected actual wet-testing data.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F62E9F-8583-406F-987B-E64C2D9AD25A}"/>
              </a:ext>
            </a:extLst>
          </p:cNvPr>
          <p:cNvCxnSpPr>
            <a:cxnSpLocks/>
          </p:cNvCxnSpPr>
          <p:nvPr/>
        </p:nvCxnSpPr>
        <p:spPr>
          <a:xfrm>
            <a:off x="2580747" y="2743200"/>
            <a:ext cx="0" cy="2360238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DBFF2D-6073-4A27-BEA7-88E454113A71}"/>
              </a:ext>
            </a:extLst>
          </p:cNvPr>
          <p:cNvCxnSpPr>
            <a:cxnSpLocks/>
          </p:cNvCxnSpPr>
          <p:nvPr/>
        </p:nvCxnSpPr>
        <p:spPr>
          <a:xfrm>
            <a:off x="2658134" y="2684088"/>
            <a:ext cx="0" cy="241935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EBCBAF96-D1A0-4E04-94BF-D9EB05EBD02D}"/>
              </a:ext>
            </a:extLst>
          </p:cNvPr>
          <p:cNvSpPr txBox="1"/>
          <p:nvPr/>
        </p:nvSpPr>
        <p:spPr>
          <a:xfrm>
            <a:off x="5153482" y="1584640"/>
            <a:ext cx="3667089" cy="508150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estimated duty point: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Current design w/o rake adjustments: 13,500 GPM @ 7.8 feet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Current design w/ rake adjustments: 13,750 GPM @ 8.1 feet</a:t>
            </a: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Takeaways: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The flat-rake design appears to improve both flow and head, which is expected to provide better aeration efficiency </a:t>
            </a: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estimated power drawn: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Current design w/o rake adjustments : 40.35 HP -&gt; 80.7% HP drawn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Current design w/ rake adjustments: </a:t>
            </a:r>
            <a:br>
              <a:rPr lang="en-US" altLang="zh-CN" sz="1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CN" sz="1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41.2 HP -&gt; 82.4% HP drawn</a:t>
            </a: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Takeaways: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Simulation results CLOSELY matches testing results (81%-83% power) 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This indicates that our simulation model can be accurately used to validate prop design updates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5A693-63ED-43D3-AC10-D49722DD8A55}"/>
              </a:ext>
            </a:extLst>
          </p:cNvPr>
          <p:cNvSpPr txBox="1"/>
          <p:nvPr/>
        </p:nvSpPr>
        <p:spPr>
          <a:xfrm>
            <a:off x="471199" y="3290096"/>
            <a:ext cx="178677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The intersection of the system curve and head curve determines the operating point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9CD8AA-9A47-449E-98D2-8336CCCD5753}"/>
              </a:ext>
            </a:extLst>
          </p:cNvPr>
          <p:cNvCxnSpPr>
            <a:cxnSpLocks/>
          </p:cNvCxnSpPr>
          <p:nvPr/>
        </p:nvCxnSpPr>
        <p:spPr>
          <a:xfrm flipV="1">
            <a:off x="2257969" y="2797743"/>
            <a:ext cx="265051" cy="492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574B88E9-046D-4017-BA84-88D774DF7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CFD Results – Effect of Flat Rake</a:t>
            </a:r>
          </a:p>
        </p:txBody>
      </p:sp>
    </p:spTree>
    <p:extLst>
      <p:ext uri="{BB962C8B-B14F-4D97-AF65-F5344CB8AC3E}">
        <p14:creationId xmlns:p14="http://schemas.microsoft.com/office/powerpoint/2010/main" val="1276877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86EBD0-6185-4201-B403-01DD9B278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462" y="1571696"/>
            <a:ext cx="6625195" cy="2286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57BF8-01EE-4F5F-AD0E-AC619C8DB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993" y="4177443"/>
            <a:ext cx="3165657" cy="2286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5703B-4247-4488-B3A4-52884A25DB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177443"/>
            <a:ext cx="3165657" cy="2286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Proposed Design Updates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After additional design iterations and CFD verifications, GloTech proposes TWO updates to our 50HP prop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2942F2-81B3-4B57-A9E7-5AEB1AB75182}"/>
              </a:ext>
            </a:extLst>
          </p:cNvPr>
          <p:cNvSpPr txBox="1"/>
          <p:nvPr/>
        </p:nvSpPr>
        <p:spPr>
          <a:xfrm>
            <a:off x="2917084" y="5724779"/>
            <a:ext cx="2419694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lt"/>
              </a:rPr>
              <a:t>Blade is thickened (especially at hub area) for increased strength, per Customer’s request</a:t>
            </a:r>
            <a:endParaRPr lang="en-US" sz="1400" dirty="0">
              <a:latin typeface="+mj-lt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8F7D3C4-FAA7-4517-8269-D816D65D028D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2265299" y="2677483"/>
            <a:ext cx="104677" cy="4121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55594A-4EC5-4A1D-AD60-8C90C36FC21D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352132" y="5724779"/>
            <a:ext cx="564952" cy="4770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043CBC3-CF1D-489F-A07F-9C250AD737F3}"/>
              </a:ext>
            </a:extLst>
          </p:cNvPr>
          <p:cNvSpPr txBox="1"/>
          <p:nvPr/>
        </p:nvSpPr>
        <p:spPr>
          <a:xfrm>
            <a:off x="1168445" y="3089600"/>
            <a:ext cx="2193707" cy="73866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lt"/>
              </a:rPr>
              <a:t>“Construction lines” to ensure a flat rake angle across the working surface</a:t>
            </a:r>
            <a:endParaRPr lang="en-US" sz="1400" dirty="0">
              <a:latin typeface="+mj-lt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0E748F1-CA2B-490D-BD77-6B246338FD59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5336778" y="5486400"/>
            <a:ext cx="564952" cy="7154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6C822B-345A-4E7F-9740-BBC1D120FB24}"/>
              </a:ext>
            </a:extLst>
          </p:cNvPr>
          <p:cNvSpPr txBox="1"/>
          <p:nvPr/>
        </p:nvSpPr>
        <p:spPr>
          <a:xfrm>
            <a:off x="1140124" y="5905142"/>
            <a:ext cx="826507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F0832-49D0-422F-B00B-952815D16757}"/>
              </a:ext>
            </a:extLst>
          </p:cNvPr>
          <p:cNvSpPr txBox="1"/>
          <p:nvPr/>
        </p:nvSpPr>
        <p:spPr>
          <a:xfrm>
            <a:off x="1140125" y="6189057"/>
            <a:ext cx="826506" cy="2539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Optimized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E0D23-C3B3-47DC-AA8A-58562DE21645}"/>
              </a:ext>
            </a:extLst>
          </p:cNvPr>
          <p:cNvSpPr txBox="1"/>
          <p:nvPr/>
        </p:nvSpPr>
        <p:spPr>
          <a:xfrm>
            <a:off x="6878701" y="5905142"/>
            <a:ext cx="826507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Current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C5EA25-9797-4DAA-BBAE-FD4AB7ED7912}"/>
              </a:ext>
            </a:extLst>
          </p:cNvPr>
          <p:cNvSpPr txBox="1"/>
          <p:nvPr/>
        </p:nvSpPr>
        <p:spPr>
          <a:xfrm>
            <a:off x="6878702" y="6189057"/>
            <a:ext cx="826506" cy="2539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Optimized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20F235-D2EA-477F-B77A-50D4572B7BD5}"/>
              </a:ext>
            </a:extLst>
          </p:cNvPr>
          <p:cNvGrpSpPr/>
          <p:nvPr/>
        </p:nvGrpSpPr>
        <p:grpSpPr>
          <a:xfrm>
            <a:off x="2136987" y="1670508"/>
            <a:ext cx="5093558" cy="412116"/>
            <a:chOff x="-2696675" y="1670508"/>
            <a:chExt cx="5093558" cy="4121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1365ED-4A68-4572-B9E0-3AA5BFBD9FD3}"/>
                </a:ext>
              </a:extLst>
            </p:cNvPr>
            <p:cNvGrpSpPr/>
            <p:nvPr/>
          </p:nvGrpSpPr>
          <p:grpSpPr>
            <a:xfrm>
              <a:off x="-2696675" y="1670508"/>
              <a:ext cx="5093558" cy="412116"/>
              <a:chOff x="-2895600" y="1089859"/>
              <a:chExt cx="5093558" cy="412116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6F117C-9619-4F9C-A389-8C809BA0CDF4}"/>
                  </a:ext>
                </a:extLst>
              </p:cNvPr>
              <p:cNvSpPr/>
              <p:nvPr/>
            </p:nvSpPr>
            <p:spPr>
              <a:xfrm>
                <a:off x="-2895600" y="1089859"/>
                <a:ext cx="4561714" cy="41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7B93DD-6D0B-4472-AE48-EDC765600D13}"/>
                  </a:ext>
                </a:extLst>
              </p:cNvPr>
              <p:cNvSpPr txBox="1"/>
              <p:nvPr/>
            </p:nvSpPr>
            <p:spPr>
              <a:xfrm>
                <a:off x="-2506726" y="1130035"/>
                <a:ext cx="47046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Propeller Blade Surface with Constant / Flat Rake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0816E3-7DFD-4365-8C0E-188A01C84C1F}"/>
                </a:ext>
              </a:extLst>
            </p:cNvPr>
            <p:cNvSpPr/>
            <p:nvPr/>
          </p:nvSpPr>
          <p:spPr>
            <a:xfrm>
              <a:off x="-2650701" y="1706103"/>
              <a:ext cx="342900" cy="3429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2F7D24-4989-4F82-9AB9-3CBFDBBBA59B}"/>
              </a:ext>
            </a:extLst>
          </p:cNvPr>
          <p:cNvGrpSpPr/>
          <p:nvPr/>
        </p:nvGrpSpPr>
        <p:grpSpPr>
          <a:xfrm>
            <a:off x="2835049" y="4240381"/>
            <a:ext cx="5093558" cy="412116"/>
            <a:chOff x="-2696675" y="1670508"/>
            <a:chExt cx="5093558" cy="41211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5B5CD3A-F170-4392-8F8B-8E877BB1DE8E}"/>
                </a:ext>
              </a:extLst>
            </p:cNvPr>
            <p:cNvGrpSpPr/>
            <p:nvPr/>
          </p:nvGrpSpPr>
          <p:grpSpPr>
            <a:xfrm>
              <a:off x="-2696675" y="1670508"/>
              <a:ext cx="5093558" cy="412116"/>
              <a:chOff x="-2895600" y="1089859"/>
              <a:chExt cx="5093558" cy="41211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E70949-E098-470D-B983-E39968026D05}"/>
                  </a:ext>
                </a:extLst>
              </p:cNvPr>
              <p:cNvSpPr/>
              <p:nvPr/>
            </p:nvSpPr>
            <p:spPr>
              <a:xfrm>
                <a:off x="-2895600" y="1089859"/>
                <a:ext cx="3405397" cy="41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591FDB4-CB0F-4AF8-B9D7-AC367BC748FD}"/>
                  </a:ext>
                </a:extLst>
              </p:cNvPr>
              <p:cNvSpPr txBox="1"/>
              <p:nvPr/>
            </p:nvSpPr>
            <p:spPr>
              <a:xfrm>
                <a:off x="-2506726" y="1130035"/>
                <a:ext cx="47046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Propeller Blade Thickness Increase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9938DC-3141-4F66-AC07-A689022B929E}"/>
                </a:ext>
              </a:extLst>
            </p:cNvPr>
            <p:cNvSpPr/>
            <p:nvPr/>
          </p:nvSpPr>
          <p:spPr>
            <a:xfrm>
              <a:off x="-2650701" y="1706103"/>
              <a:ext cx="342900" cy="3429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605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29DFA60-2718-4418-8759-10E11E1F7733}"/>
              </a:ext>
            </a:extLst>
          </p:cNvPr>
          <p:cNvGraphicFramePr>
            <a:graphicFrameLocks/>
          </p:cNvGraphicFramePr>
          <p:nvPr/>
        </p:nvGraphicFramePr>
        <p:xfrm>
          <a:off x="10096" y="1487004"/>
          <a:ext cx="4831213" cy="267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6C4BC02-AB40-4B2B-BFE4-306A5B3D5EF9}"/>
              </a:ext>
            </a:extLst>
          </p:cNvPr>
          <p:cNvGraphicFramePr>
            <a:graphicFrameLocks/>
          </p:cNvGraphicFramePr>
          <p:nvPr/>
        </p:nvGraphicFramePr>
        <p:xfrm>
          <a:off x="0" y="4141420"/>
          <a:ext cx="4831213" cy="267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b="1" dirty="0">
                <a:latin typeface="+mj-lt"/>
              </a:rPr>
              <a:t>CFD Results – Updated Propeller</a:t>
            </a:r>
            <a:endParaRPr lang="en-US" altLang="en-US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Our simulations suggest that the proposed design updates will meet/ exceed customer’s performance requirements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F62E9F-8583-406F-987B-E64C2D9AD25A}"/>
              </a:ext>
            </a:extLst>
          </p:cNvPr>
          <p:cNvCxnSpPr>
            <a:cxnSpLocks/>
          </p:cNvCxnSpPr>
          <p:nvPr/>
        </p:nvCxnSpPr>
        <p:spPr>
          <a:xfrm>
            <a:off x="2645607" y="2669537"/>
            <a:ext cx="0" cy="250528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EBCBAF96-D1A0-4E04-94BF-D9EB05EBD02D}"/>
              </a:ext>
            </a:extLst>
          </p:cNvPr>
          <p:cNvSpPr txBox="1"/>
          <p:nvPr/>
        </p:nvSpPr>
        <p:spPr>
          <a:xfrm>
            <a:off x="4851405" y="1546772"/>
            <a:ext cx="3863387" cy="177554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estimated duty point 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Current: 13,500 GPM @ 7.8 feet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Updated: 14,410 GPM @ 8.8 feet</a:t>
            </a: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estimated power drawn: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Current: 40.35 HP -&gt; 80.7% HP drawn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Updated : 45.98 HP -&gt; 91.9% HP drawn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75C9AA-B7BF-4ABE-941B-A9440DA03A32}"/>
              </a:ext>
            </a:extLst>
          </p:cNvPr>
          <p:cNvGraphicFramePr>
            <a:graphicFrameLocks noGrp="1"/>
          </p:cNvGraphicFramePr>
          <p:nvPr/>
        </p:nvGraphicFramePr>
        <p:xfrm>
          <a:off x="4841309" y="3495472"/>
          <a:ext cx="3873483" cy="115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951">
                  <a:extLst>
                    <a:ext uri="{9D8B030D-6E8A-4147-A177-3AD203B41FA5}">
                      <a16:colId xmlns:a16="http://schemas.microsoft.com/office/drawing/2014/main" val="763484466"/>
                    </a:ext>
                  </a:extLst>
                </a:gridCol>
                <a:gridCol w="971130">
                  <a:extLst>
                    <a:ext uri="{9D8B030D-6E8A-4147-A177-3AD203B41FA5}">
                      <a16:colId xmlns:a16="http://schemas.microsoft.com/office/drawing/2014/main" val="2385623659"/>
                    </a:ext>
                  </a:extLst>
                </a:gridCol>
                <a:gridCol w="899828">
                  <a:extLst>
                    <a:ext uri="{9D8B030D-6E8A-4147-A177-3AD203B41FA5}">
                      <a16:colId xmlns:a16="http://schemas.microsoft.com/office/drawing/2014/main" val="3554491677"/>
                    </a:ext>
                  </a:extLst>
                </a:gridCol>
                <a:gridCol w="1086574">
                  <a:extLst>
                    <a:ext uri="{9D8B030D-6E8A-4147-A177-3AD203B41FA5}">
                      <a16:colId xmlns:a16="http://schemas.microsoft.com/office/drawing/2014/main" val="32544670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Flow (GPM)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Head(ft)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Power(HP)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Efficiency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7201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2687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461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616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9937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454708"/>
                  </a:ext>
                </a:extLst>
              </a:tr>
            </a:tbl>
          </a:graphicData>
        </a:graphic>
      </p:graphicFrame>
      <p:sp>
        <p:nvSpPr>
          <p:cNvPr id="16" name="TextBox 10">
            <a:extLst>
              <a:ext uri="{FF2B5EF4-FFF2-40B4-BE49-F238E27FC236}">
                <a16:creationId xmlns:a16="http://schemas.microsoft.com/office/drawing/2014/main" id="{53488850-E21B-4816-959F-3451EE3F56B9}"/>
              </a:ext>
            </a:extLst>
          </p:cNvPr>
          <p:cNvSpPr txBox="1"/>
          <p:nvPr/>
        </p:nvSpPr>
        <p:spPr>
          <a:xfrm>
            <a:off x="4841309" y="4793412"/>
            <a:ext cx="3873483" cy="16169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Main takeaways: </a:t>
            </a:r>
          </a:p>
          <a:p>
            <a:pPr marL="342900" indent="-342900">
              <a:spcBef>
                <a:spcPts val="600"/>
              </a:spcBef>
              <a:buAutoNum type="arabicPeriod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The proposed design is expected to improve the flow by ~6% and head by ~9%</a:t>
            </a:r>
          </a:p>
          <a:p>
            <a:pPr marL="342900" indent="-342900">
              <a:spcBef>
                <a:spcPts val="600"/>
              </a:spcBef>
              <a:buAutoNum type="arabicPeriod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In the meantime, the power drawn is expected to increase by 14%, which puts it at </a:t>
            </a:r>
            <a:r>
              <a:rPr lang="en-US" altLang="zh-CN" sz="1400" b="1">
                <a:latin typeface="Calibri" pitchFamily="34" charset="0"/>
                <a:cs typeface="Calibri" pitchFamily="34" charset="0"/>
              </a:rPr>
              <a:t>~91.9% </a:t>
            </a: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of the nominal motor HP</a:t>
            </a:r>
          </a:p>
        </p:txBody>
      </p:sp>
    </p:spTree>
    <p:extLst>
      <p:ext uri="{BB962C8B-B14F-4D97-AF65-F5344CB8AC3E}">
        <p14:creationId xmlns:p14="http://schemas.microsoft.com/office/powerpoint/2010/main" val="313383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RE-DO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134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+mj-lt"/>
                <a:cs typeface="+mn-cs"/>
              </a:rPr>
              <a:t>Our RE-DO</a:t>
            </a:r>
            <a:r>
              <a:rPr lang="en-US" sz="2400" i="1" baseline="30000" dirty="0">
                <a:latin typeface="+mj-lt"/>
                <a:cs typeface="+mn-cs"/>
              </a:rPr>
              <a:t>TM</a:t>
            </a:r>
            <a:r>
              <a:rPr lang="en-US" sz="2400" i="1" dirty="0">
                <a:latin typeface="+mj-lt"/>
                <a:cs typeface="+mn-cs"/>
              </a:rPr>
              <a:t> (Reverse Engineering and Design Optimization) process is used to create the 50HP propeller solution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18">
            <a:extLst>
              <a:ext uri="{FF2B5EF4-FFF2-40B4-BE49-F238E27FC236}">
                <a16:creationId xmlns:a16="http://schemas.microsoft.com/office/drawing/2014/main" id="{7D129788-73F9-45F5-8ACB-3E8002F5F813}"/>
              </a:ext>
            </a:extLst>
          </p:cNvPr>
          <p:cNvGrpSpPr>
            <a:grpSpLocks/>
          </p:cNvGrpSpPr>
          <p:nvPr/>
        </p:nvGrpSpPr>
        <p:grpSpPr bwMode="auto">
          <a:xfrm>
            <a:off x="509588" y="2121573"/>
            <a:ext cx="8067675" cy="700087"/>
            <a:chOff x="619125" y="2553758"/>
            <a:chExt cx="8067675" cy="660400"/>
          </a:xfrm>
        </p:grpSpPr>
        <p:sp>
          <p:nvSpPr>
            <p:cNvPr id="9" name="Chevron 6">
              <a:extLst>
                <a:ext uri="{FF2B5EF4-FFF2-40B4-BE49-F238E27FC236}">
                  <a16:creationId xmlns:a16="http://schemas.microsoft.com/office/drawing/2014/main" id="{0D197BE8-8144-49B2-BBE2-156D2921B8AD}"/>
                </a:ext>
              </a:extLst>
            </p:cNvPr>
            <p:cNvSpPr/>
            <p:nvPr/>
          </p:nvSpPr>
          <p:spPr>
            <a:xfrm>
              <a:off x="2635250" y="2553758"/>
              <a:ext cx="2017712" cy="660400"/>
            </a:xfrm>
            <a:prstGeom prst="chevron">
              <a:avLst>
                <a:gd name="adj" fmla="val 25532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bg1"/>
                  </a:solidFill>
                </a:rPr>
                <a:t>Modeling</a:t>
              </a:r>
            </a:p>
          </p:txBody>
        </p:sp>
        <p:sp>
          <p:nvSpPr>
            <p:cNvPr id="12" name="Chevron 9">
              <a:extLst>
                <a:ext uri="{FF2B5EF4-FFF2-40B4-BE49-F238E27FC236}">
                  <a16:creationId xmlns:a16="http://schemas.microsoft.com/office/drawing/2014/main" id="{0482B137-7BFC-4560-8841-FBADCA33DFF0}"/>
                </a:ext>
              </a:extLst>
            </p:cNvPr>
            <p:cNvSpPr/>
            <p:nvPr/>
          </p:nvSpPr>
          <p:spPr>
            <a:xfrm>
              <a:off x="4652962" y="2553758"/>
              <a:ext cx="2016125" cy="660400"/>
            </a:xfrm>
            <a:prstGeom prst="chevron">
              <a:avLst>
                <a:gd name="adj" fmla="val 25532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bg1"/>
                  </a:solidFill>
                </a:rPr>
                <a:t>Optimization</a:t>
              </a:r>
            </a:p>
          </p:txBody>
        </p:sp>
        <p:sp>
          <p:nvSpPr>
            <p:cNvPr id="13" name="Chevron 10">
              <a:extLst>
                <a:ext uri="{FF2B5EF4-FFF2-40B4-BE49-F238E27FC236}">
                  <a16:creationId xmlns:a16="http://schemas.microsoft.com/office/drawing/2014/main" id="{DDD5ED20-5891-4834-8F81-B7DE3645BDF8}"/>
                </a:ext>
              </a:extLst>
            </p:cNvPr>
            <p:cNvSpPr/>
            <p:nvPr/>
          </p:nvSpPr>
          <p:spPr>
            <a:xfrm>
              <a:off x="6669087" y="2553758"/>
              <a:ext cx="2017713" cy="660400"/>
            </a:xfrm>
            <a:prstGeom prst="chevron">
              <a:avLst>
                <a:gd name="adj" fmla="val 25532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bg1"/>
                  </a:solidFill>
                </a:rPr>
                <a:t>Manufacturing</a:t>
              </a:r>
            </a:p>
          </p:txBody>
        </p:sp>
        <p:sp>
          <p:nvSpPr>
            <p:cNvPr id="14" name="Pentagon 11">
              <a:extLst>
                <a:ext uri="{FF2B5EF4-FFF2-40B4-BE49-F238E27FC236}">
                  <a16:creationId xmlns:a16="http://schemas.microsoft.com/office/drawing/2014/main" id="{08656C11-2DB1-4EED-BB6F-0D323AEB15F8}"/>
                </a:ext>
              </a:extLst>
            </p:cNvPr>
            <p:cNvSpPr/>
            <p:nvPr/>
          </p:nvSpPr>
          <p:spPr>
            <a:xfrm>
              <a:off x="619125" y="2553758"/>
              <a:ext cx="2016125" cy="660400"/>
            </a:xfrm>
            <a:prstGeom prst="homePlate">
              <a:avLst>
                <a:gd name="adj" fmla="val 26166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Scanning</a:t>
              </a:r>
            </a:p>
          </p:txBody>
        </p:sp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5A0266DD-697E-4010-9903-97814396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2924686"/>
            <a:ext cx="2033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latin typeface="+mj-lt"/>
                <a:cs typeface="Arial" charset="0"/>
              </a:rPr>
              <a:t>3D scan sample propeller using FARO technology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611159B-79EE-4478-B712-FF9F5B858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1655762"/>
            <a:ext cx="6889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latin typeface="+mj-lt"/>
                <a:cs typeface="Arial" charset="0"/>
              </a:rPr>
              <a:t>GloTech RE-DO</a:t>
            </a:r>
            <a:r>
              <a:rPr lang="en-US" b="1" u="sng" baseline="30000" dirty="0">
                <a:latin typeface="+mj-lt"/>
                <a:cs typeface="Arial" charset="0"/>
              </a:rPr>
              <a:t>TM</a:t>
            </a:r>
            <a:r>
              <a:rPr lang="en-US" b="1" u="sng" dirty="0">
                <a:latin typeface="+mj-lt"/>
                <a:cs typeface="Arial" charset="0"/>
              </a:rPr>
              <a:t> Process for 50HP Propeller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A889588-DE08-4A4E-B861-F85CD0D70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2924686"/>
            <a:ext cx="21097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latin typeface="+mj-lt"/>
                <a:cs typeface="Arial" charset="0"/>
              </a:rPr>
              <a:t>Create and analyze 3D models in </a:t>
            </a:r>
            <a:r>
              <a:rPr lang="en-US" sz="1400" dirty="0" err="1">
                <a:latin typeface="+mj-lt"/>
                <a:cs typeface="Arial" charset="0"/>
              </a:rPr>
              <a:t>SolidWorks</a:t>
            </a:r>
            <a:endParaRPr lang="en-US" sz="1400" dirty="0">
              <a:latin typeface="+mj-lt"/>
              <a:cs typeface="Arial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3EC61C3D-B214-47CB-BC70-CCACBC53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2924686"/>
            <a:ext cx="1946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latin typeface="+mj-lt"/>
                <a:cs typeface="Arial" charset="0"/>
              </a:rPr>
              <a:t>Improve design using GT’s hydraulic expertise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6FF931A-28BB-4E04-9CCC-E3A382F2B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725" y="2924686"/>
            <a:ext cx="2027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Next Step: provide turnkey product solution</a:t>
            </a:r>
          </a:p>
        </p:txBody>
      </p:sp>
      <p:pic>
        <p:nvPicPr>
          <p:cNvPr id="30" name="Picture 29" descr="A record player on a record player&#10;&#10;Description automatically generated with medium confidence">
            <a:extLst>
              <a:ext uri="{FF2B5EF4-FFF2-40B4-BE49-F238E27FC236}">
                <a16:creationId xmlns:a16="http://schemas.microsoft.com/office/drawing/2014/main" id="{4A758D89-1F75-4E50-AF50-AB43F1EC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88" y="3564099"/>
            <a:ext cx="1828800" cy="10779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2F851-5BE1-4EB2-A902-FE15F6803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88" y="4763559"/>
            <a:ext cx="1828800" cy="109474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FED385-95EF-4867-8883-9A65C37FC8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150" y="3581562"/>
            <a:ext cx="1855788" cy="10747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C50EC7-895C-4FF9-9B13-C08B483E4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086" y="4778188"/>
            <a:ext cx="1863726" cy="106984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" name="Picture 4" descr="Z:\1_Engineering\03_R&amp;D\ARS Propeller\GT\CFD Analysis\2019\Marine Impeller Simulation\Plane pressure.png">
            <a:extLst>
              <a:ext uri="{FF2B5EF4-FFF2-40B4-BE49-F238E27FC236}">
                <a16:creationId xmlns:a16="http://schemas.microsoft.com/office/drawing/2014/main" id="{E7D9FE94-A7E5-488B-90E8-81B2B8ABF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2644" y="3580100"/>
            <a:ext cx="1828800" cy="107473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" name="Picture 3" descr="Z:\1_Engineering\03_R&amp;D\ARS Propeller\GT\CFD Analysis\2019\Marine Impeller Simulation\Flowpath.png">
            <a:extLst>
              <a:ext uri="{FF2B5EF4-FFF2-40B4-BE49-F238E27FC236}">
                <a16:creationId xmlns:a16="http://schemas.microsoft.com/office/drawing/2014/main" id="{EE75262C-B7F9-4C0E-85EF-4AA1DC109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2644" y="4789258"/>
            <a:ext cx="1828800" cy="106984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" name="Picture 38" descr="A picture containing kitchenware, silver, helmet&#10;&#10;Description automatically generated">
            <a:extLst>
              <a:ext uri="{FF2B5EF4-FFF2-40B4-BE49-F238E27FC236}">
                <a16:creationId xmlns:a16="http://schemas.microsoft.com/office/drawing/2014/main" id="{38473114-A004-4DE6-8CCE-521F73C1D0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194" y="4789258"/>
            <a:ext cx="1562100" cy="106984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" name="Picture 42" descr="A close-up of a wheel&#10;&#10;Description automatically generated with medium confidence">
            <a:extLst>
              <a:ext uri="{FF2B5EF4-FFF2-40B4-BE49-F238E27FC236}">
                <a16:creationId xmlns:a16="http://schemas.microsoft.com/office/drawing/2014/main" id="{35E35F4F-D0A3-48E7-8F19-9A0BC7BE59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96047" y="3333053"/>
            <a:ext cx="1084394" cy="15621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009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b="1" dirty="0">
                <a:latin typeface="+mj-lt"/>
              </a:rPr>
              <a:t>Spray Pattern Simulations</a:t>
            </a:r>
            <a:endParaRPr lang="en-US" altLang="en-US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We further developed a transient, multi-phase CFD simulation to visualize the spray patterns of the two prop designs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D491807-0024-4F0A-8AAA-E421C25F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30" y="1610886"/>
            <a:ext cx="6456123" cy="50848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259445-1D61-45CD-9A5C-F1B8FC1B00A3}"/>
              </a:ext>
            </a:extLst>
          </p:cNvPr>
          <p:cNvSpPr txBox="1"/>
          <p:nvPr/>
        </p:nvSpPr>
        <p:spPr>
          <a:xfrm>
            <a:off x="3484237" y="4741854"/>
            <a:ext cx="117174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Water Domain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AA5CE2-4E7B-468C-B2AF-C6B10A566ADE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968318" y="3992740"/>
            <a:ext cx="515919" cy="8876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2E7EB2-E868-414C-9FF0-9E457F2E385F}"/>
              </a:ext>
            </a:extLst>
          </p:cNvPr>
          <p:cNvSpPr txBox="1"/>
          <p:nvPr/>
        </p:nvSpPr>
        <p:spPr>
          <a:xfrm>
            <a:off x="5310566" y="2109768"/>
            <a:ext cx="1695607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Air/Water Multi-Phase Domain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F6AF13-632F-4CD7-A93A-66F0333FC15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801237" y="2340601"/>
            <a:ext cx="509329" cy="11420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4B1CA1-D85D-47BA-93D5-BF201D0AB053}"/>
              </a:ext>
            </a:extLst>
          </p:cNvPr>
          <p:cNvCxnSpPr>
            <a:cxnSpLocks/>
          </p:cNvCxnSpPr>
          <p:nvPr/>
        </p:nvCxnSpPr>
        <p:spPr>
          <a:xfrm>
            <a:off x="7377716" y="3452511"/>
            <a:ext cx="3902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6CF38D-071E-4C9A-AAE0-E0A060BE83ED}"/>
              </a:ext>
            </a:extLst>
          </p:cNvPr>
          <p:cNvCxnSpPr>
            <a:cxnSpLocks/>
          </p:cNvCxnSpPr>
          <p:nvPr/>
        </p:nvCxnSpPr>
        <p:spPr>
          <a:xfrm>
            <a:off x="7377716" y="3733464"/>
            <a:ext cx="3902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1C6F-52CB-456E-9C2A-1AE1CC271CAC}"/>
              </a:ext>
            </a:extLst>
          </p:cNvPr>
          <p:cNvCxnSpPr>
            <a:cxnSpLocks/>
          </p:cNvCxnSpPr>
          <p:nvPr/>
        </p:nvCxnSpPr>
        <p:spPr>
          <a:xfrm>
            <a:off x="7377716" y="3992740"/>
            <a:ext cx="3902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0BA522-3412-4F38-B85F-DC8E1ECAD8FA}"/>
              </a:ext>
            </a:extLst>
          </p:cNvPr>
          <p:cNvCxnSpPr>
            <a:cxnSpLocks/>
          </p:cNvCxnSpPr>
          <p:nvPr/>
        </p:nvCxnSpPr>
        <p:spPr>
          <a:xfrm flipV="1">
            <a:off x="3850197" y="2762387"/>
            <a:ext cx="0" cy="354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AFFDC2-F0A5-4459-83D5-C7EFE50F1F96}"/>
              </a:ext>
            </a:extLst>
          </p:cNvPr>
          <p:cNvCxnSpPr>
            <a:cxnSpLocks/>
          </p:cNvCxnSpPr>
          <p:nvPr/>
        </p:nvCxnSpPr>
        <p:spPr>
          <a:xfrm flipV="1">
            <a:off x="4150861" y="2762387"/>
            <a:ext cx="0" cy="354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BAA3DA-3FE1-4B4D-8DA0-273FAC27FDE3}"/>
              </a:ext>
            </a:extLst>
          </p:cNvPr>
          <p:cNvCxnSpPr>
            <a:cxnSpLocks/>
          </p:cNvCxnSpPr>
          <p:nvPr/>
        </p:nvCxnSpPr>
        <p:spPr>
          <a:xfrm flipV="1">
            <a:off x="4428129" y="2762387"/>
            <a:ext cx="0" cy="354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48DEAC2-8727-4C8F-AA84-8758E06C496C}"/>
              </a:ext>
            </a:extLst>
          </p:cNvPr>
          <p:cNvCxnSpPr>
            <a:cxnSpLocks/>
          </p:cNvCxnSpPr>
          <p:nvPr/>
        </p:nvCxnSpPr>
        <p:spPr>
          <a:xfrm flipV="1">
            <a:off x="2613227" y="4931292"/>
            <a:ext cx="0" cy="354541"/>
          </a:xfrm>
          <a:prstGeom prst="straightConnector1">
            <a:avLst/>
          </a:prstGeom>
          <a:ln w="38100">
            <a:solidFill>
              <a:srgbClr val="1C71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7969719-BE5A-48B7-8D58-FBE9AC23B2B4}"/>
              </a:ext>
            </a:extLst>
          </p:cNvPr>
          <p:cNvCxnSpPr>
            <a:cxnSpLocks/>
          </p:cNvCxnSpPr>
          <p:nvPr/>
        </p:nvCxnSpPr>
        <p:spPr>
          <a:xfrm flipV="1">
            <a:off x="2804431" y="4931292"/>
            <a:ext cx="0" cy="354541"/>
          </a:xfrm>
          <a:prstGeom prst="straightConnector1">
            <a:avLst/>
          </a:prstGeom>
          <a:ln w="38100">
            <a:solidFill>
              <a:srgbClr val="1C71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389A915-CB04-4F63-8CF0-8B021A2C4C03}"/>
              </a:ext>
            </a:extLst>
          </p:cNvPr>
          <p:cNvSpPr txBox="1"/>
          <p:nvPr/>
        </p:nvSpPr>
        <p:spPr>
          <a:xfrm>
            <a:off x="3400574" y="2445092"/>
            <a:ext cx="1500574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Outlet: Atmosphere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91283F-A389-431F-AF66-B4F038B155D8}"/>
              </a:ext>
            </a:extLst>
          </p:cNvPr>
          <p:cNvSpPr txBox="1"/>
          <p:nvPr/>
        </p:nvSpPr>
        <p:spPr>
          <a:xfrm>
            <a:off x="1960456" y="5362596"/>
            <a:ext cx="1440118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Inlet: Flow Velocity</a:t>
            </a:r>
          </a:p>
        </p:txBody>
      </p:sp>
      <p:sp>
        <p:nvSpPr>
          <p:cNvPr id="101" name="TextBox 10">
            <a:extLst>
              <a:ext uri="{FF2B5EF4-FFF2-40B4-BE49-F238E27FC236}">
                <a16:creationId xmlns:a16="http://schemas.microsoft.com/office/drawing/2014/main" id="{9EC092CB-DF6F-491C-8205-C4368233EEF9}"/>
              </a:ext>
            </a:extLst>
          </p:cNvPr>
          <p:cNvSpPr txBox="1"/>
          <p:nvPr/>
        </p:nvSpPr>
        <p:spPr>
          <a:xfrm>
            <a:off x="4901148" y="4671898"/>
            <a:ext cx="2657644" cy="148680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VOF (Volume of Fluid) method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2D, transient study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Boundary conditions:</a:t>
            </a:r>
          </a:p>
          <a:p>
            <a:pPr marL="742950" lvl="1" indent="-2857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Velocity in</a:t>
            </a:r>
          </a:p>
          <a:p>
            <a:pPr marL="742950" lvl="1" indent="-2857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400" dirty="0">
                <a:latin typeface="Calibri" pitchFamily="34" charset="0"/>
                <a:cs typeface="Calibri" pitchFamily="34" charset="0"/>
              </a:rPr>
              <a:t>Atmosphere out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E74600E-2A2B-4944-A736-E7F0A9FB0642}"/>
              </a:ext>
            </a:extLst>
          </p:cNvPr>
          <p:cNvSpPr txBox="1"/>
          <p:nvPr/>
        </p:nvSpPr>
        <p:spPr>
          <a:xfrm>
            <a:off x="3913531" y="1602162"/>
            <a:ext cx="1154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CFD Setup</a:t>
            </a:r>
          </a:p>
        </p:txBody>
      </p:sp>
    </p:spTree>
    <p:extLst>
      <p:ext uri="{BB962C8B-B14F-4D97-AF65-F5344CB8AC3E}">
        <p14:creationId xmlns:p14="http://schemas.microsoft.com/office/powerpoint/2010/main" val="257894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b="1" dirty="0">
                <a:latin typeface="+mj-lt"/>
              </a:rPr>
              <a:t>CFD Results – Spray Pattern</a:t>
            </a:r>
            <a:endParaRPr lang="en-US" altLang="en-US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Head-to-head CFD results to show the spray pattern (throw radius) of the current prop design and the updated design </a:t>
            </a:r>
          </a:p>
        </p:txBody>
      </p:sp>
      <p:pic>
        <p:nvPicPr>
          <p:cNvPr id="3" name="Picture 2" descr="Arrow&#10;&#10;Description automatically generated with medium confidence">
            <a:extLst>
              <a:ext uri="{FF2B5EF4-FFF2-40B4-BE49-F238E27FC236}">
                <a16:creationId xmlns:a16="http://schemas.microsoft.com/office/drawing/2014/main" id="{0574B95E-490A-4E1D-9AF6-61F4D4584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877" y="1631646"/>
            <a:ext cx="2883804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" name="Picture 8" descr="Arrow&#10;&#10;Description automatically generated with medium confidence">
            <a:extLst>
              <a:ext uri="{FF2B5EF4-FFF2-40B4-BE49-F238E27FC236}">
                <a16:creationId xmlns:a16="http://schemas.microsoft.com/office/drawing/2014/main" id="{24F7A86E-8923-42FE-B089-A2CB4034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876" y="4132351"/>
            <a:ext cx="2878059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BA13D36-0979-402B-ADEB-970E3EB7A9C4}"/>
              </a:ext>
            </a:extLst>
          </p:cNvPr>
          <p:cNvSpPr txBox="1"/>
          <p:nvPr/>
        </p:nvSpPr>
        <p:spPr>
          <a:xfrm>
            <a:off x="4274282" y="3697907"/>
            <a:ext cx="100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+mj-lt"/>
              </a:rPr>
              <a:t>Steady</a:t>
            </a:r>
            <a:r>
              <a:rPr lang="en-US" sz="1200" i="1" dirty="0">
                <a:latin typeface="+mj-lt"/>
              </a:rPr>
              <a:t> State</a:t>
            </a:r>
          </a:p>
        </p:txBody>
      </p:sp>
      <p:pic>
        <p:nvPicPr>
          <p:cNvPr id="51" name="Picture 50" descr="A picture containing shape&#10;&#10;Description automatically generated">
            <a:extLst>
              <a:ext uri="{FF2B5EF4-FFF2-40B4-BE49-F238E27FC236}">
                <a16:creationId xmlns:a16="http://schemas.microsoft.com/office/drawing/2014/main" id="{1ADBB8AC-0C37-4771-B89A-2A78D0C92D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22" y="1627445"/>
            <a:ext cx="1176375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3" name="Picture 5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7ECBE3C-0710-4698-ACB7-9A455486C2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22" y="4122752"/>
            <a:ext cx="1176375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5" name="Picture 5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50414C3-2533-4D9A-B70D-3E26714CF9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923" y="1632976"/>
            <a:ext cx="1717441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7" name="Picture 56" descr="Diagram&#10;&#10;Description automatically generated with low confidence">
            <a:extLst>
              <a:ext uri="{FF2B5EF4-FFF2-40B4-BE49-F238E27FC236}">
                <a16:creationId xmlns:a16="http://schemas.microsoft.com/office/drawing/2014/main" id="{2526341C-75DA-48BE-A911-4656ACECA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922" y="4128283"/>
            <a:ext cx="1717443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6BEB602-B755-4645-A172-2DDDB71C7E9D}"/>
              </a:ext>
            </a:extLst>
          </p:cNvPr>
          <p:cNvSpPr txBox="1"/>
          <p:nvPr/>
        </p:nvSpPr>
        <p:spPr>
          <a:xfrm>
            <a:off x="2306534" y="1662533"/>
            <a:ext cx="1806682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  <a:latin typeface="+mj-lt"/>
              </a:rPr>
              <a:t>Current Design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DAA423-72AE-46E9-B2F7-2411749E51EF}"/>
              </a:ext>
            </a:extLst>
          </p:cNvPr>
          <p:cNvSpPr txBox="1"/>
          <p:nvPr/>
        </p:nvSpPr>
        <p:spPr>
          <a:xfrm>
            <a:off x="340986" y="3690376"/>
            <a:ext cx="1007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+mj-lt"/>
              </a:rPr>
              <a:t>Initial</a:t>
            </a:r>
            <a:r>
              <a:rPr lang="en-US" sz="1200" i="1" dirty="0">
                <a:latin typeface="+mj-lt"/>
              </a:rPr>
              <a:t> State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C18B24-9BDB-4B47-B56D-929B2EAE678E}"/>
              </a:ext>
            </a:extLst>
          </p:cNvPr>
          <p:cNvSpPr txBox="1"/>
          <p:nvPr/>
        </p:nvSpPr>
        <p:spPr>
          <a:xfrm>
            <a:off x="340986" y="6187285"/>
            <a:ext cx="1007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+mj-lt"/>
              </a:rPr>
              <a:t>Initial</a:t>
            </a:r>
            <a:r>
              <a:rPr lang="en-US" sz="1200" i="1" dirty="0">
                <a:latin typeface="+mj-lt"/>
              </a:rPr>
              <a:t> State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FD66D3-9E5B-446E-A42F-87CE211B8D0D}"/>
              </a:ext>
            </a:extLst>
          </p:cNvPr>
          <p:cNvSpPr txBox="1"/>
          <p:nvPr/>
        </p:nvSpPr>
        <p:spPr>
          <a:xfrm>
            <a:off x="4274282" y="6202813"/>
            <a:ext cx="1007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+mj-lt"/>
              </a:rPr>
              <a:t>Steady </a:t>
            </a:r>
            <a:r>
              <a:rPr lang="en-US" sz="1200" i="1" dirty="0">
                <a:latin typeface="+mj-lt"/>
              </a:rPr>
              <a:t>State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1AA6F08-9D7B-42C2-92D0-114821ACDFC0}"/>
              </a:ext>
            </a:extLst>
          </p:cNvPr>
          <p:cNvSpPr txBox="1"/>
          <p:nvPr/>
        </p:nvSpPr>
        <p:spPr>
          <a:xfrm>
            <a:off x="1521922" y="3690376"/>
            <a:ext cx="1717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latin typeface="+mj-lt"/>
              </a:rPr>
              <a:t>Intermediate State</a:t>
            </a:r>
            <a:endParaRPr lang="en-US" sz="1200" i="1" dirty="0"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2A45A7-BA13-422D-894E-7727C7859839}"/>
              </a:ext>
            </a:extLst>
          </p:cNvPr>
          <p:cNvSpPr txBox="1"/>
          <p:nvPr/>
        </p:nvSpPr>
        <p:spPr>
          <a:xfrm>
            <a:off x="1521922" y="6198756"/>
            <a:ext cx="1717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latin typeface="+mj-lt"/>
              </a:rPr>
              <a:t>Intermediate State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652FE5-EF8D-43E6-92DB-810770AF519E}"/>
              </a:ext>
            </a:extLst>
          </p:cNvPr>
          <p:cNvSpPr txBox="1"/>
          <p:nvPr/>
        </p:nvSpPr>
        <p:spPr>
          <a:xfrm>
            <a:off x="2306533" y="4201855"/>
            <a:ext cx="180668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  <a:latin typeface="+mj-lt"/>
              </a:rPr>
              <a:t>Updated Design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4E0D5A-617E-4F0B-842A-7A1A963AD81B}"/>
              </a:ext>
            </a:extLst>
          </p:cNvPr>
          <p:cNvCxnSpPr>
            <a:cxnSpLocks/>
          </p:cNvCxnSpPr>
          <p:nvPr/>
        </p:nvCxnSpPr>
        <p:spPr>
          <a:xfrm>
            <a:off x="5829012" y="2781300"/>
            <a:ext cx="0" cy="4635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B76570-C9D0-4F9F-9685-D4CE79BFC655}"/>
              </a:ext>
            </a:extLst>
          </p:cNvPr>
          <p:cNvCxnSpPr>
            <a:cxnSpLocks/>
          </p:cNvCxnSpPr>
          <p:nvPr/>
        </p:nvCxnSpPr>
        <p:spPr>
          <a:xfrm>
            <a:off x="6013162" y="2781300"/>
            <a:ext cx="0" cy="25019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2CC41D-CA64-4056-8350-E407344C553F}"/>
              </a:ext>
            </a:extLst>
          </p:cNvPr>
          <p:cNvCxnSpPr>
            <a:cxnSpLocks/>
          </p:cNvCxnSpPr>
          <p:nvPr/>
        </p:nvCxnSpPr>
        <p:spPr>
          <a:xfrm flipH="1">
            <a:off x="5708331" y="3041650"/>
            <a:ext cx="41913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16DD32-5CB7-498A-9456-17ED9E255D45}"/>
              </a:ext>
            </a:extLst>
          </p:cNvPr>
          <p:cNvCxnSpPr>
            <a:cxnSpLocks/>
          </p:cNvCxnSpPr>
          <p:nvPr/>
        </p:nvCxnSpPr>
        <p:spPr>
          <a:xfrm flipH="1">
            <a:off x="5775013" y="2974975"/>
            <a:ext cx="107997" cy="1333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EA3C64-DBD2-4AEA-BAB7-35980FFAC4D6}"/>
              </a:ext>
            </a:extLst>
          </p:cNvPr>
          <p:cNvCxnSpPr>
            <a:cxnSpLocks/>
          </p:cNvCxnSpPr>
          <p:nvPr/>
        </p:nvCxnSpPr>
        <p:spPr>
          <a:xfrm flipH="1">
            <a:off x="5959163" y="2974975"/>
            <a:ext cx="107997" cy="1333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8FDD952-F7B5-488D-AC54-32CAC3BB6807}"/>
              </a:ext>
            </a:extLst>
          </p:cNvPr>
          <p:cNvSpPr txBox="1"/>
          <p:nvPr/>
        </p:nvSpPr>
        <p:spPr>
          <a:xfrm>
            <a:off x="5016287" y="2903150"/>
            <a:ext cx="638047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~0.5 ft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F4DD5FC6-025E-4BAE-AA1D-D6AC44153B75}"/>
              </a:ext>
            </a:extLst>
          </p:cNvPr>
          <p:cNvSpPr txBox="1"/>
          <p:nvPr/>
        </p:nvSpPr>
        <p:spPr>
          <a:xfrm>
            <a:off x="6352833" y="1622889"/>
            <a:ext cx="2569575" cy="45668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CFD estimated spray radius: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Current: 7.3 feet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Updated: 7.8 feet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~7% (0.5 ft) increase </a:t>
            </a: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CFD estimated flow rate: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Current: 13,500 GPM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Updated: 14,300 GPM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~6% increase</a:t>
            </a:r>
          </a:p>
          <a:p>
            <a:pPr marL="111125" indent="-1111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Conclusions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The results of this simulation is preliminary given the assumptions we’ve had to build in due to our limited exposure to the product application</a:t>
            </a: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However, we are confident of a </a:t>
            </a:r>
            <a:r>
              <a:rPr lang="en-US" altLang="zh-CN" sz="1200" i="1" dirty="0">
                <a:latin typeface="Calibri" pitchFamily="34" charset="0"/>
                <a:cs typeface="Calibri" pitchFamily="34" charset="0"/>
              </a:rPr>
              <a:t>relative </a:t>
            </a:r>
            <a:r>
              <a:rPr lang="en-US" altLang="zh-CN" sz="1200" dirty="0">
                <a:latin typeface="Calibri" pitchFamily="34" charset="0"/>
                <a:cs typeface="Calibri" pitchFamily="34" charset="0"/>
              </a:rPr>
              <a:t>increase both in the spray radius and flow rate, which should lead to more oxygen transfer and aeration efficiency </a:t>
            </a:r>
          </a:p>
          <a:p>
            <a:pPr marL="169863" lvl="1">
              <a:spcBef>
                <a:spcPts val="600"/>
              </a:spcBef>
              <a:defRPr/>
            </a:pP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  <a:p>
            <a:pPr marL="341313" lvl="1" indent="-171450">
              <a:spcBef>
                <a:spcPts val="600"/>
              </a:spcBef>
              <a:buFont typeface="Calibri" panose="020F0502020204030204" pitchFamily="34" charset="0"/>
              <a:buChar char="-"/>
              <a:defRPr/>
            </a:pPr>
            <a:endParaRPr lang="en-US" altLang="zh-CN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6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Redesign Conclusions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Summary and technical proposal: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D3899-1569-41A8-A288-955D8969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1" y="1538849"/>
            <a:ext cx="7756636" cy="44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 was observed during testing, GloTech’s initial 50HP props produced a lower power drawn (76% – 82%) than the design target of 88% - 95%</a:t>
            </a:r>
            <a:endParaRPr lang="en-US" sz="1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GloTec</a:t>
            </a: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 built a CFD simulation model that was able to mirror the observed prop performance, as well as the impact of adjusting the propeller rake to be constantly flat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Via iterative design updates / simulations, we have completed an updated prop design with two main changes: 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constant, flat rake blade surface that is similar to the existing product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Increased blade thickness to further improve mechanical strength and to prevent premature failure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Our CFD simulations of the updated design suggest that the prop will completely meet customer’s product requirements in terms of performance (power draw) and strength, while potentially improving aeration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2268045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Appendix – CFD </a:t>
            </a:r>
            <a:r>
              <a:rPr lang="en-US" altLang="zh-CN" b="1" dirty="0">
                <a:latin typeface="+mj-lt"/>
              </a:rPr>
              <a:t>Velocity Maps</a:t>
            </a:r>
            <a:endParaRPr lang="en-US" altLang="en-US" b="1" dirty="0">
              <a:latin typeface="+mj-l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5EC5C3E-0E81-46F2-9D4F-EC92EE0CE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19" y="1551946"/>
            <a:ext cx="3992232" cy="3540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831F8-617D-4793-B129-C7E4E9F29352}"/>
              </a:ext>
            </a:extLst>
          </p:cNvPr>
          <p:cNvSpPr txBox="1"/>
          <p:nvPr/>
        </p:nvSpPr>
        <p:spPr>
          <a:xfrm>
            <a:off x="1774706" y="5131534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Current Design (As-Built)</a:t>
            </a:r>
          </a:p>
          <a:p>
            <a:pPr algn="ctr"/>
            <a:r>
              <a:rPr lang="en-US" sz="1100" i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5D46E-46CC-4139-A996-A0B599B6215D}"/>
              </a:ext>
            </a:extLst>
          </p:cNvPr>
          <p:cNvSpPr txBox="1"/>
          <p:nvPr/>
        </p:nvSpPr>
        <p:spPr>
          <a:xfrm>
            <a:off x="6399066" y="5131534"/>
            <a:ext cx="11849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Optimized Design</a:t>
            </a:r>
            <a:endParaRPr lang="en-US" sz="1100" i="1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BC4FD46-B328-4B93-BD48-DCDC44F6A6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233" y="1551946"/>
            <a:ext cx="4263925" cy="35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0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Appendix – CFD </a:t>
            </a:r>
            <a:r>
              <a:rPr lang="en-US" altLang="zh-CN" b="1" dirty="0">
                <a:latin typeface="+mj-lt"/>
              </a:rPr>
              <a:t>Pressure Maps</a:t>
            </a:r>
            <a:endParaRPr lang="en-US" altLang="en-US" b="1" dirty="0">
              <a:latin typeface="+mj-lt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51347D-3975-428F-A9FE-B87726DE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02" y="1473934"/>
            <a:ext cx="4051148" cy="365760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D80CA4D3-6C78-48B2-8D83-363DCDB28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64856"/>
            <a:ext cx="4095971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7040A8-EC87-4639-916F-F35E9C453336}"/>
              </a:ext>
            </a:extLst>
          </p:cNvPr>
          <p:cNvSpPr txBox="1"/>
          <p:nvPr/>
        </p:nvSpPr>
        <p:spPr>
          <a:xfrm>
            <a:off x="1774706" y="5131534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Current Design (As-Built)</a:t>
            </a:r>
          </a:p>
          <a:p>
            <a:pPr algn="ctr"/>
            <a:r>
              <a:rPr lang="en-US" sz="1100" i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63E-6AE2-4E10-89EF-3767820C7F2D}"/>
              </a:ext>
            </a:extLst>
          </p:cNvPr>
          <p:cNvSpPr txBox="1"/>
          <p:nvPr/>
        </p:nvSpPr>
        <p:spPr>
          <a:xfrm>
            <a:off x="6399066" y="5131534"/>
            <a:ext cx="11849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Optimized Design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046674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54160-2942-4C79-A364-9374F2110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0" y="1688004"/>
            <a:ext cx="3657600" cy="3657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11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b="1" dirty="0">
                <a:latin typeface="+mj-lt"/>
              </a:rPr>
              <a:t>Appendix – Future Design Alternative</a:t>
            </a:r>
            <a:endParaRPr lang="en-US" altLang="en-US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8" y="699297"/>
            <a:ext cx="8781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i="1" dirty="0">
                <a:latin typeface="+mj-lt"/>
                <a:cs typeface="+mn-cs"/>
              </a:rPr>
              <a:t>Alternative design option for future considerations: 5% trailing edge extension + slightly thickened blade + flat rake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E2EC2-8888-4E2B-954B-B0E182CFBEFA}"/>
              </a:ext>
            </a:extLst>
          </p:cNvPr>
          <p:cNvSpPr txBox="1"/>
          <p:nvPr/>
        </p:nvSpPr>
        <p:spPr>
          <a:xfrm>
            <a:off x="1785027" y="5377232"/>
            <a:ext cx="5946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+mj-lt"/>
              </a:rPr>
              <a:t>Future Design Alternative – Trailing Edge Extension (~5%) + Small Increase in Blade Thickness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8F05F0-8854-400B-8C4E-2CC62F74A915}"/>
              </a:ext>
            </a:extLst>
          </p:cNvPr>
          <p:cNvCxnSpPr>
            <a:cxnSpLocks/>
          </p:cNvCxnSpPr>
          <p:nvPr/>
        </p:nvCxnSpPr>
        <p:spPr>
          <a:xfrm flipV="1">
            <a:off x="5936721" y="4104951"/>
            <a:ext cx="311680" cy="2821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8D01BB-2EBF-4946-A9D1-1A641B83B84C}"/>
              </a:ext>
            </a:extLst>
          </p:cNvPr>
          <p:cNvSpPr txBox="1"/>
          <p:nvPr/>
        </p:nvSpPr>
        <p:spPr>
          <a:xfrm>
            <a:off x="5060422" y="4387147"/>
            <a:ext cx="14859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Solid line: </a:t>
            </a:r>
          </a:p>
          <a:p>
            <a:r>
              <a:rPr lang="en-US" sz="1400" dirty="0">
                <a:latin typeface="+mj-lt"/>
              </a:rPr>
              <a:t>After adjustment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D72572-ABFE-4757-8303-55ECE673633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984335" y="3550528"/>
            <a:ext cx="187854" cy="4217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70C883-19AC-49E7-A379-22825667F564}"/>
              </a:ext>
            </a:extLst>
          </p:cNvPr>
          <p:cNvSpPr txBox="1"/>
          <p:nvPr/>
        </p:nvSpPr>
        <p:spPr>
          <a:xfrm>
            <a:off x="4417064" y="3288918"/>
            <a:ext cx="1567271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Dashed line: Before adjustment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1BC36AAC-7C33-426D-8E78-4128D7DC4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0" y="1688004"/>
            <a:ext cx="3657600" cy="3657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E475C8-E211-4411-94F6-96E0439FB60D}"/>
              </a:ext>
            </a:extLst>
          </p:cNvPr>
          <p:cNvSpPr/>
          <p:nvPr/>
        </p:nvSpPr>
        <p:spPr>
          <a:xfrm>
            <a:off x="1147665" y="1688004"/>
            <a:ext cx="1632857" cy="10661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D5FB9802-D090-4BF0-A4EB-4C4B539076B3}"/>
              </a:ext>
            </a:extLst>
          </p:cNvPr>
          <p:cNvSpPr txBox="1"/>
          <p:nvPr/>
        </p:nvSpPr>
        <p:spPr>
          <a:xfrm>
            <a:off x="623887" y="5714741"/>
            <a:ext cx="7896225" cy="76624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A small increase in blade working area can improve the performance including flow, head and power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CFD predicts ~ 90% of power drawn; 14,200 GPM @ 8.67 feet  </a:t>
            </a:r>
          </a:p>
        </p:txBody>
      </p:sp>
    </p:spTree>
    <p:extLst>
      <p:ext uri="{BB962C8B-B14F-4D97-AF65-F5344CB8AC3E}">
        <p14:creationId xmlns:p14="http://schemas.microsoft.com/office/powerpoint/2010/main" val="1754210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0690F-8574-6BB4-08B8-64F8A052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E1D3-1DD8-4ADA-9358-0A9493F18546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E65F-02AF-0EDC-C7F9-87FE5457E9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Glow Tech Prop exceeds the customer’s design targets!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C9B2B9-2F0D-C6C1-9583-CEA1E3BB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Testing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4FC88-B57C-6659-F055-C4941EB1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1202606"/>
            <a:ext cx="7840169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4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Final Project Conclusions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D3899-1569-41A8-A288-955D8969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54" y="976740"/>
            <a:ext cx="8292558" cy="51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b="1" u="sng" dirty="0">
                <a:latin typeface="+mj-lt"/>
                <a:cs typeface="+mn-cs"/>
              </a:rPr>
              <a:t>All Customer design objectives met or exceeded.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Customer reported Excessive vibration during aerator operation on existing 50HP prop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Redesigned prop eliminated vibration effect!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Customer requested Improved product Quality.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Redesigned prop used improved casting methods removing all quality and uniformity issues.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Customer requested reduction of excessive labor due to pre-pitch balancing.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Better manufacturing method and improved design eliminated operation!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Customer requested their logo/cast letters to be added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Logo &amp; casting Letters Added!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en-US" u="sng" dirty="0">
                <a:solidFill>
                  <a:srgbClr val="00B050"/>
                </a:solidFill>
                <a:latin typeface="Calibri" panose="020F0502020204030204" pitchFamily="34" charset="0"/>
              </a:rPr>
              <a:t>We were able to offer a lower cost too!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b="1" u="sng" dirty="0">
                <a:latin typeface="+mj-lt"/>
                <a:cs typeface="+mn-cs"/>
              </a:rPr>
              <a:t>Customer Purchases redesigned Propeller &amp; started additional projects to improve other propeller sizes!</a:t>
            </a:r>
          </a:p>
        </p:txBody>
      </p:sp>
    </p:spTree>
    <p:extLst>
      <p:ext uri="{BB962C8B-B14F-4D97-AF65-F5344CB8AC3E}">
        <p14:creationId xmlns:p14="http://schemas.microsoft.com/office/powerpoint/2010/main" val="389985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Propeller Scan Using FARO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sample 50HP propeller from customer was first scanned into SolidWorks using FARO Arm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9E131-3285-441C-92A0-2B00FAD4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9" y="3837165"/>
            <a:ext cx="2467184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FARO scan setup</a:t>
            </a:r>
          </a:p>
        </p:txBody>
      </p:sp>
      <p:pic>
        <p:nvPicPr>
          <p:cNvPr id="10" name="Picture 9" descr="A record player on a record player&#10;&#10;Description automatically generated with medium confidence">
            <a:extLst>
              <a:ext uri="{FF2B5EF4-FFF2-40B4-BE49-F238E27FC236}">
                <a16:creationId xmlns:a16="http://schemas.microsoft.com/office/drawing/2014/main" id="{CA313622-2EBE-4C49-8412-C05B7337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49" y="1985675"/>
            <a:ext cx="2467184" cy="1828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6ED86-CAD4-4506-843F-8859BC4CB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394" y="4276030"/>
            <a:ext cx="2467184" cy="1828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4F53B7-B8F3-4C49-83F1-33BB455F0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5342" y="3953675"/>
            <a:ext cx="1828801" cy="2467184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20BA08-87DB-4C2E-A674-623F68470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102" y="1985675"/>
            <a:ext cx="2467184" cy="1828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877774-D373-49B6-9354-FF120261DB4B}"/>
              </a:ext>
            </a:extLst>
          </p:cNvPr>
          <p:cNvSpPr txBox="1"/>
          <p:nvPr/>
        </p:nvSpPr>
        <p:spPr>
          <a:xfrm>
            <a:off x="643742" y="6122711"/>
            <a:ext cx="157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+mj-lt"/>
              </a:rPr>
              <a:t>Sample Scanned Plane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5F5D54-7884-471C-8DE6-BD3B512B8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102" y="3814951"/>
            <a:ext cx="2467184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Blade Boundary Contour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12CE6-C916-46C6-A0CA-9BE01C596531}"/>
              </a:ext>
            </a:extLst>
          </p:cNvPr>
          <p:cNvSpPr txBox="1"/>
          <p:nvPr/>
        </p:nvSpPr>
        <p:spPr>
          <a:xfrm>
            <a:off x="3046608" y="6103661"/>
            <a:ext cx="2008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+mj-lt"/>
              </a:rPr>
              <a:t>Blade Geometry Construction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03C4D9-8422-466E-ABA6-A635886CC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565" y="1973599"/>
            <a:ext cx="3463286" cy="41300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marL="285750" marR="0" indent="-285750" ea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eaLnBrk="0" hangingPunct="0"/>
            <a:lvl3pPr eaLnBrk="0" hangingPunct="0"/>
            <a:lvl4pPr eaLnBrk="0" hangingPunct="0"/>
            <a:lvl5pPr eaLnBrk="0" hangingPunct="0"/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b="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0" dirty="0"/>
              <a:t>Alignment was performed to set the correct position of the prop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0" dirty="0"/>
              <a:t>Blade boundaries were scanned in to establish blade contour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0" dirty="0"/>
              <a:t>12 cutting planes were created to acquire the cross-sectional geometry of the blade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0" dirty="0"/>
              <a:t>Blade profile was created using previously collected data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210DE1-67D6-40FF-8400-FD62B428B5ED}"/>
              </a:ext>
            </a:extLst>
          </p:cNvPr>
          <p:cNvSpPr txBox="1"/>
          <p:nvPr/>
        </p:nvSpPr>
        <p:spPr>
          <a:xfrm>
            <a:off x="6122408" y="2158762"/>
            <a:ext cx="213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alibri" pitchFamily="34" charset="0"/>
                <a:cs typeface="Arial" charset="0"/>
              </a:rPr>
              <a:t>Scanning Techniques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25694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Part Validation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Blade model was compared against sample part using FARO validation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E0AB609-513D-437C-8109-E3D0C83F0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43" y="1724451"/>
            <a:ext cx="2543864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21CE5BA-9C5B-4D40-8147-8CF1C7E0E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514184"/>
              </p:ext>
            </p:extLst>
          </p:nvPr>
        </p:nvGraphicFramePr>
        <p:xfrm>
          <a:off x="3629418" y="1734105"/>
          <a:ext cx="2425700" cy="3426469"/>
        </p:xfrm>
        <a:graphic>
          <a:graphicData uri="http://schemas.openxmlformats.org/drawingml/2006/table">
            <a:tbl>
              <a:tblPr/>
              <a:tblGrid>
                <a:gridCol w="608803">
                  <a:extLst>
                    <a:ext uri="{9D8B030D-6E8A-4147-A177-3AD203B41FA5}">
                      <a16:colId xmlns:a16="http://schemas.microsoft.com/office/drawing/2014/main" val="3870006772"/>
                    </a:ext>
                  </a:extLst>
                </a:gridCol>
                <a:gridCol w="591017">
                  <a:extLst>
                    <a:ext uri="{9D8B030D-6E8A-4147-A177-3AD203B41FA5}">
                      <a16:colId xmlns:a16="http://schemas.microsoft.com/office/drawing/2014/main" val="2601700427"/>
                    </a:ext>
                  </a:extLst>
                </a:gridCol>
                <a:gridCol w="626589">
                  <a:extLst>
                    <a:ext uri="{9D8B030D-6E8A-4147-A177-3AD203B41FA5}">
                      <a16:colId xmlns:a16="http://schemas.microsoft.com/office/drawing/2014/main" val="4210593166"/>
                    </a:ext>
                  </a:extLst>
                </a:gridCol>
                <a:gridCol w="599291">
                  <a:extLst>
                    <a:ext uri="{9D8B030D-6E8A-4147-A177-3AD203B41FA5}">
                      <a16:colId xmlns:a16="http://schemas.microsoft.com/office/drawing/2014/main" val="283804935"/>
                    </a:ext>
                  </a:extLst>
                </a:gridCol>
              </a:tblGrid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785511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150.3413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-38.9888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150.4208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964524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133.5606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-33.3474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355197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111.7944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-27.8062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72781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86.7772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-21.4215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194.7289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675404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-16.2446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202.9589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969274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51.2429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-12.7596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206.6299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906640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-8.6927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209.2321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094889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209.9754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46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-18.0717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211.6113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453419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-43.5731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206.8293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275538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-55.735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195.2327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9803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-66.3004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185.6657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461000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-79.1126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171.4066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667970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-86.1415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22.2797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160.5803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565248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-91.976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150.9584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544975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-99.6489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87218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5DBABCD-4D5F-43F1-8006-3EF8875F2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783" y="1852704"/>
            <a:ext cx="1084417" cy="3255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Point Cloud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D1CA2-A16B-41B5-AAA3-0E6BEEC51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88" y="3783842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Top Validation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4849B3-5CFA-4249-BAE9-0AADA5D74F14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387366" y="2015473"/>
            <a:ext cx="271417" cy="63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2DAE03E-0724-4C9B-9422-780A21270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63" y="6202755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Bottom Validation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50BA1-A71A-4C4C-8888-F6E584EE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42" y="4144529"/>
            <a:ext cx="2546568" cy="2057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8A276612-ED11-4C3D-980F-80BCEA336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21706"/>
              </p:ext>
            </p:extLst>
          </p:nvPr>
        </p:nvGraphicFramePr>
        <p:xfrm>
          <a:off x="6260354" y="1734105"/>
          <a:ext cx="2438400" cy="342646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6014295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996061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603157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41176965"/>
                    </a:ext>
                  </a:extLst>
                </a:gridCol>
              </a:tblGrid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086714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146.0773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-19.4242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173.0193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448868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127.7089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-14.4833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187.7654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-0.4704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057176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105.1841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-8.2066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353608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-4.8876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209.2368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942291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73.5702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215.4908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-0.4255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66736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52.3297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219.1453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-1.0911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539428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38.1636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223.3163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-1.0778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661356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8.5162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224.5939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-0.7798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138093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221.999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-0.5702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363004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-11.9688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216.5942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-0.5142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778211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23.2494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209.7597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73849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-40.4024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27.4533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202.1779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-0.4588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6693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-57.1958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193.6295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198547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-69.354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34.4466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184.7651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-0.3615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669066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-76.9332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36.9995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176.6638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895561"/>
                  </a:ext>
                </a:extLst>
              </a:tr>
              <a:tr h="201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-84.1592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39.4568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168.0845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70203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E37D6A7-CA53-4141-9B66-5BBD575B9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517" y="1418906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Top Validation (unit: mm)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5F209F-C1FB-40CD-95D3-AC4E1EF6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16" y="1418906"/>
            <a:ext cx="2903875" cy="2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Bottom Validation (unit: mm)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969EB969-CF24-4059-AC90-9188702C8411}"/>
              </a:ext>
            </a:extLst>
          </p:cNvPr>
          <p:cNvSpPr txBox="1"/>
          <p:nvPr/>
        </p:nvSpPr>
        <p:spPr>
          <a:xfrm>
            <a:off x="3629419" y="5364856"/>
            <a:ext cx="5069336" cy="8193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Validation results indicate the scan is accurate and the blade model is in line with the physical part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9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Propeller Design Analysis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39F9191-6D8F-4C5F-B1E4-7F311B548B3B}"/>
              </a:ext>
            </a:extLst>
          </p:cNvPr>
          <p:cNvSpPr txBox="1"/>
          <p:nvPr/>
        </p:nvSpPr>
        <p:spPr>
          <a:xfrm>
            <a:off x="850584" y="5522614"/>
            <a:ext cx="7219951" cy="105654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Both the prop diameter and pitch measurements are nearly identical to the customer drawing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hub </a:t>
            </a:r>
            <a:r>
              <a:rPr lang="en-US" sz="1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profile is somewhat different. However, this should have limited impact on the prop performance 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21C1BE-32A5-4CF4-B21E-9E8DDC3CE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1908"/>
              </p:ext>
            </p:extLst>
          </p:nvPr>
        </p:nvGraphicFramePr>
        <p:xfrm>
          <a:off x="4460559" y="2275791"/>
          <a:ext cx="3726708" cy="2783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176">
                  <a:extLst>
                    <a:ext uri="{9D8B030D-6E8A-4147-A177-3AD203B41FA5}">
                      <a16:colId xmlns:a16="http://schemas.microsoft.com/office/drawing/2014/main" val="2075680810"/>
                    </a:ext>
                  </a:extLst>
                </a:gridCol>
                <a:gridCol w="1235779">
                  <a:extLst>
                    <a:ext uri="{9D8B030D-6E8A-4147-A177-3AD203B41FA5}">
                      <a16:colId xmlns:a16="http://schemas.microsoft.com/office/drawing/2014/main" val="147742475"/>
                    </a:ext>
                  </a:extLst>
                </a:gridCol>
                <a:gridCol w="1141753">
                  <a:extLst>
                    <a:ext uri="{9D8B030D-6E8A-4147-A177-3AD203B41FA5}">
                      <a16:colId xmlns:a16="http://schemas.microsoft.com/office/drawing/2014/main" val="3121307050"/>
                    </a:ext>
                  </a:extLst>
                </a:gridCol>
              </a:tblGrid>
              <a:tr h="3679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Drawing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Sample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3944334414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Casting dia.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22”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~21”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201548193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Clipped Dia.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19.5”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~19.48”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2389273476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Finish Pitch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12.0”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12.05” Avg.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637863116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Rotation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LH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LH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442649799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Hub Length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3.75”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3.20”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2978709263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Hub Dia.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3.0”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3.25”</a:t>
                      </a: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3568210932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Weight</a:t>
                      </a:r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marL="80749" marR="80749" marT="40375" marB="40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38.3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lbs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0749" marR="80749" marT="40375" marB="40375" anchor="ctr"/>
                </a:tc>
                <a:extLst>
                  <a:ext uri="{0D108BD9-81ED-4DB2-BD59-A6C34878D82A}">
                    <a16:rowId xmlns:a16="http://schemas.microsoft.com/office/drawing/2014/main" val="37183053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FFF3D9-C560-4D9D-B73F-C87D2CDE6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9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first step of the analysis was to compare the scanned model to the drawing and specifications provided by Customer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FDFBA-3A39-4059-AD7B-405CD93B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7" y="1893093"/>
            <a:ext cx="3264309" cy="32046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A0DB-C3A2-47F7-9841-E3084407E6E7}"/>
              </a:ext>
            </a:extLst>
          </p:cNvPr>
          <p:cNvSpPr txBox="1"/>
          <p:nvPr/>
        </p:nvSpPr>
        <p:spPr>
          <a:xfrm>
            <a:off x="668817" y="5115027"/>
            <a:ext cx="3264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+mj-lt"/>
              </a:rPr>
              <a:t>Customer Drawing of 50HP Propeller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CA2E7-E92B-42CF-8110-CDD15962BC9B}"/>
              </a:ext>
            </a:extLst>
          </p:cNvPr>
          <p:cNvSpPr txBox="1"/>
          <p:nvPr/>
        </p:nvSpPr>
        <p:spPr>
          <a:xfrm>
            <a:off x="4460560" y="1892104"/>
            <a:ext cx="37267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Calibri" pitchFamily="34" charset="0"/>
                <a:cs typeface="Arial" charset="0"/>
              </a:rPr>
              <a:t>Sample Prop vs. Customer Drawing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26988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66197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080B-68C8-45F9-B466-92BE1706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1938" y="1272109"/>
            <a:ext cx="10786117" cy="13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Pitch = </a:t>
            </a:r>
            <a:r>
              <a:rPr lang="el-GR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Δ</a:t>
            </a:r>
            <a:r>
              <a:rPr 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 * [(</a:t>
            </a:r>
            <a:r>
              <a:rPr lang="el-GR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π </a:t>
            </a:r>
            <a:r>
              <a:rPr 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* D</a:t>
            </a:r>
            <a:r>
              <a:rPr lang="en-US" sz="2000" b="1" baseline="-25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) / width]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Where </a:t>
            </a:r>
            <a:r>
              <a:rPr lang="el-GR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Δ</a:t>
            </a:r>
            <a:r>
              <a:rPr lang="en-US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 = change in height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1800" i="1" baseline="-25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sz="18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= diameter at which pitch is measured </a:t>
            </a:r>
            <a:endParaRPr lang="en-US" i="1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Width = projected arc length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39F9191-6D8F-4C5F-B1E4-7F311B548B3B}"/>
              </a:ext>
            </a:extLst>
          </p:cNvPr>
          <p:cNvSpPr txBox="1"/>
          <p:nvPr/>
        </p:nvSpPr>
        <p:spPr>
          <a:xfrm>
            <a:off x="962024" y="5596019"/>
            <a:ext cx="7219951" cy="769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pitch is how far the prop will move with one revolution and is calculated using the formula above.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F018A9-5813-4BE7-9C7A-63F3542DC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64" y="2680198"/>
            <a:ext cx="3541035" cy="269368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A5A70-ED5D-4E57-9004-961C3863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281" y="2680198"/>
            <a:ext cx="4025462" cy="269368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52EC3A3-BDEF-4C20-9BAC-FD2F1FDF5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Sample Pitch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AF77-6666-4DEA-B9B6-A15C6993E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Sample propeller pitch was carefully measured at multiple locations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D03D6-8CA2-4D62-A88C-9A3634A35D71}"/>
              </a:ext>
            </a:extLst>
          </p:cNvPr>
          <p:cNvSpPr txBox="1"/>
          <p:nvPr/>
        </p:nvSpPr>
        <p:spPr>
          <a:xfrm>
            <a:off x="1748685" y="4017352"/>
            <a:ext cx="515008" cy="36821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Δ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01EC38-B854-458B-8DB8-BBFBDA01F39E}"/>
              </a:ext>
            </a:extLst>
          </p:cNvPr>
          <p:cNvCxnSpPr>
            <a:endCxn id="4" idx="1"/>
          </p:cNvCxnSpPr>
          <p:nvPr/>
        </p:nvCxnSpPr>
        <p:spPr>
          <a:xfrm flipV="1">
            <a:off x="1376855" y="4201460"/>
            <a:ext cx="371830" cy="428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8DC25-1089-40C5-B33D-C48AA780B053}"/>
              </a:ext>
            </a:extLst>
          </p:cNvPr>
          <p:cNvSpPr txBox="1"/>
          <p:nvPr/>
        </p:nvSpPr>
        <p:spPr>
          <a:xfrm>
            <a:off x="5835778" y="3727770"/>
            <a:ext cx="82619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Width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662D5C-DF40-48FF-8128-D34BE5F988A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463949" y="3912436"/>
            <a:ext cx="371829" cy="428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48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3774A3CF-A968-43C7-84BB-E262C641AE4E}"/>
              </a:ext>
            </a:extLst>
          </p:cNvPr>
          <p:cNvSpPr txBox="1">
            <a:spLocks/>
          </p:cNvSpPr>
          <p:nvPr/>
        </p:nvSpPr>
        <p:spPr>
          <a:xfrm>
            <a:off x="6940733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4170543-7076-487E-9510-AA9915582E3D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8E08494-8DFB-41FE-9D5E-1EBAF870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49" y="162268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+mj-lt"/>
              </a:rPr>
              <a:t>Sample Pitch Measurement – Cont’d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39F9191-6D8F-4C5F-B1E4-7F311B548B3B}"/>
              </a:ext>
            </a:extLst>
          </p:cNvPr>
          <p:cNvSpPr txBox="1"/>
          <p:nvPr/>
        </p:nvSpPr>
        <p:spPr>
          <a:xfrm>
            <a:off x="850584" y="5600700"/>
            <a:ext cx="7219951" cy="769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 shown from the calculations above, the pitch value is relatively consistent across multiple percentages of the diameter, except for areas near the hub</a:t>
            </a:r>
            <a:endParaRPr lang="en-US" sz="1400" b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9C19A2-30BC-4F74-80FA-5DC92B93A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30758"/>
              </p:ext>
            </p:extLst>
          </p:nvPr>
        </p:nvGraphicFramePr>
        <p:xfrm>
          <a:off x="1738000" y="1734670"/>
          <a:ext cx="5445115" cy="374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023">
                  <a:extLst>
                    <a:ext uri="{9D8B030D-6E8A-4147-A177-3AD203B41FA5}">
                      <a16:colId xmlns:a16="http://schemas.microsoft.com/office/drawing/2014/main" val="838854468"/>
                    </a:ext>
                  </a:extLst>
                </a:gridCol>
                <a:gridCol w="1089023">
                  <a:extLst>
                    <a:ext uri="{9D8B030D-6E8A-4147-A177-3AD203B41FA5}">
                      <a16:colId xmlns:a16="http://schemas.microsoft.com/office/drawing/2014/main" val="2686353459"/>
                    </a:ext>
                  </a:extLst>
                </a:gridCol>
                <a:gridCol w="1089023">
                  <a:extLst>
                    <a:ext uri="{9D8B030D-6E8A-4147-A177-3AD203B41FA5}">
                      <a16:colId xmlns:a16="http://schemas.microsoft.com/office/drawing/2014/main" val="1521151828"/>
                    </a:ext>
                  </a:extLst>
                </a:gridCol>
                <a:gridCol w="1089023">
                  <a:extLst>
                    <a:ext uri="{9D8B030D-6E8A-4147-A177-3AD203B41FA5}">
                      <a16:colId xmlns:a16="http://schemas.microsoft.com/office/drawing/2014/main" val="2348060233"/>
                    </a:ext>
                  </a:extLst>
                </a:gridCol>
                <a:gridCol w="1089023">
                  <a:extLst>
                    <a:ext uri="{9D8B030D-6E8A-4147-A177-3AD203B41FA5}">
                      <a16:colId xmlns:a16="http://schemas.microsoft.com/office/drawing/2014/main" val="2132290082"/>
                    </a:ext>
                  </a:extLst>
                </a:gridCol>
              </a:tblGrid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Diameter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Height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Width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Pitch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3183127927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8.856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10.23445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2430080855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4.229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10.212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11.40631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1733492987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4.446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11.38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11.95647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2816303902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4.397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12.069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12.26461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3296270126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4.271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13.066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12.00449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1499768903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3.874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13.85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11.98433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220820692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3.594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13.699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12.0436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795906017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13.203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12.01623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177853761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2.926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12.07213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2782971782"/>
                  </a:ext>
                </a:extLst>
              </a:tr>
              <a:tr h="340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19.483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11.863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11.72042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7015" marR="17015" marT="17015" marB="0" anchor="b"/>
                </a:tc>
                <a:extLst>
                  <a:ext uri="{0D108BD9-81ED-4DB2-BD59-A6C34878D82A}">
                    <a16:rowId xmlns:a16="http://schemas.microsoft.com/office/drawing/2014/main" val="4293792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E83FFA-2F27-457B-A86A-CD4DB224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5" y="656071"/>
            <a:ext cx="9204074" cy="4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Calculated pitch value at multiple locations of the diameter </a:t>
            </a:r>
            <a:endParaRPr lang="en-US" sz="24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EF4552-2A0F-4746-B2C3-B8D550B87CE7}"/>
              </a:ext>
            </a:extLst>
          </p:cNvPr>
          <p:cNvSpPr txBox="1"/>
          <p:nvPr/>
        </p:nvSpPr>
        <p:spPr>
          <a:xfrm>
            <a:off x="2762931" y="1273606"/>
            <a:ext cx="3618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alibri" pitchFamily="34" charset="0"/>
                <a:cs typeface="Arial" charset="0"/>
              </a:rPr>
              <a:t>Sample Propeller Pitch Measurements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064030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9300</TotalTime>
  <Words>4284</Words>
  <Application>Microsoft Office PowerPoint</Application>
  <PresentationFormat>On-screen Show (4:3)</PresentationFormat>
  <Paragraphs>953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50HP Propeller Project Detailed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of Reported Issue</vt:lpstr>
      <vt:lpstr>Proposed Next Steps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Testing Results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GloTech Corporation</dc:title>
  <dc:creator>Zhao Yipeng</dc:creator>
  <cp:lastModifiedBy>Danny Ruzzin</cp:lastModifiedBy>
  <cp:revision>894</cp:revision>
  <cp:lastPrinted>2021-04-22T21:39:49Z</cp:lastPrinted>
  <dcterms:created xsi:type="dcterms:W3CDTF">2012-01-19T15:17:59Z</dcterms:created>
  <dcterms:modified xsi:type="dcterms:W3CDTF">2024-07-02T20:15:09Z</dcterms:modified>
</cp:coreProperties>
</file>