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324" r:id="rId2"/>
    <p:sldId id="332" r:id="rId3"/>
    <p:sldId id="357" r:id="rId4"/>
    <p:sldId id="344" r:id="rId5"/>
    <p:sldId id="345" r:id="rId6"/>
    <p:sldId id="364" r:id="rId7"/>
    <p:sldId id="363" r:id="rId8"/>
    <p:sldId id="367" r:id="rId9"/>
    <p:sldId id="370" r:id="rId10"/>
    <p:sldId id="371" r:id="rId11"/>
    <p:sldId id="366" r:id="rId12"/>
    <p:sldId id="369" r:id="rId13"/>
    <p:sldId id="372" r:id="rId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816" userDrawn="1">
          <p15:clr>
            <a:srgbClr val="A4A3A4"/>
          </p15:clr>
        </p15:guide>
        <p15:guide id="3" orient="horz" pos="4128" userDrawn="1">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7" autoAdjust="0"/>
    <p:restoredTop sz="96196" autoAdjust="0"/>
  </p:normalViewPr>
  <p:slideViewPr>
    <p:cSldViewPr snapToGrid="0" snapToObjects="1" showGuides="1">
      <p:cViewPr varScale="1">
        <p:scale>
          <a:sx n="111" d="100"/>
          <a:sy n="111" d="100"/>
        </p:scale>
        <p:origin x="1806" y="96"/>
      </p:cViewPr>
      <p:guideLst>
        <p:guide orient="horz" pos="816"/>
        <p:guide orient="horz" pos="4128"/>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A9BB41-B677-4F20-96E4-1FA2187DA23E}"/>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A0D7EABE-62F9-40D5-844E-02280CE9744A}"/>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FAD2EDEA-CF9F-432E-8098-40FABBEEB038}" type="datetimeFigureOut">
              <a:rPr lang="en-US"/>
              <a:pPr>
                <a:defRPr/>
              </a:pPr>
              <a:t>7/12/2024</a:t>
            </a:fld>
            <a:endParaRPr lang="en-US"/>
          </a:p>
        </p:txBody>
      </p:sp>
      <p:sp>
        <p:nvSpPr>
          <p:cNvPr id="4" name="Footer Placeholder 3">
            <a:extLst>
              <a:ext uri="{FF2B5EF4-FFF2-40B4-BE49-F238E27FC236}">
                <a16:creationId xmlns:a16="http://schemas.microsoft.com/office/drawing/2014/main" id="{D87D60A8-D1B6-4666-B425-6178F592BB9A}"/>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AB59008B-5740-4F55-B516-68B98F28776E}"/>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8C575F6-8C13-4D59-AC1E-0134BE298FF6}"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F47BD3-7A18-4B00-A88C-A8E02FC5710A}"/>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78564460-1FAE-4435-9CDD-999AD746ADBB}"/>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charset="0"/>
                <a:cs typeface="Arial" charset="0"/>
              </a:defRPr>
            </a:lvl1pPr>
          </a:lstStyle>
          <a:p>
            <a:pPr>
              <a:defRPr/>
            </a:pPr>
            <a:fld id="{0F0E19DF-7389-4FF0-BBA1-A343BA18DBC2}" type="datetimeFigureOut">
              <a:rPr lang="en-US"/>
              <a:pPr>
                <a:defRPr/>
              </a:pPr>
              <a:t>7/12/2024</a:t>
            </a:fld>
            <a:endParaRPr lang="en-US"/>
          </a:p>
        </p:txBody>
      </p:sp>
      <p:sp>
        <p:nvSpPr>
          <p:cNvPr id="4" name="Slide Image Placeholder 3">
            <a:extLst>
              <a:ext uri="{FF2B5EF4-FFF2-40B4-BE49-F238E27FC236}">
                <a16:creationId xmlns:a16="http://schemas.microsoft.com/office/drawing/2014/main" id="{CA0638CB-9E46-4CE8-9E34-6F4470F52FC4}"/>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55002E5-FDE7-4113-9F8F-41C8596C7A6A}"/>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E8F1DD1-F949-46D2-8437-541E552819EA}"/>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F87BE23-2622-4CCC-8690-C6230D41E06E}"/>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A349794-5A1F-4817-8D9C-EC82CF66D496}"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F08D5921-4245-4231-A76D-2C7EC43F30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381E404-CB55-4C87-A07A-CC6D375DA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19% of all generated power in CA is used for water (transfer, distribution, irrigation, household, etc.) http://ww2.kqed.org/climatewatch/2012/06/10/19-percent-californias-great-water-power-wake-up-call/</a:t>
            </a:r>
          </a:p>
          <a:p>
            <a:pPr marL="228600" indent="-228600">
              <a:buAutoNum type="arabicParenR"/>
            </a:pPr>
            <a:r>
              <a:rPr lang="en-US" dirty="0"/>
              <a:t>22% of global energy consumed by motors is by pumps https://ieeexplore.ieee.org/stamp/stamp.jsp?arnumber=6408587</a:t>
            </a:r>
          </a:p>
          <a:p>
            <a:pPr marL="228600" indent="-228600">
              <a:buAutoNum type="arabicParenR"/>
            </a:pPr>
            <a:r>
              <a:rPr lang="en-US" dirty="0"/>
              <a:t>In the USA, 2% of all electricity used for water/wastewater, 1.2% for water supply, and 2.6% irrigation pumping. https://www.osti.gov/servlets/purl/1182984</a:t>
            </a:r>
          </a:p>
          <a:p>
            <a:pPr marL="228600" indent="-228600">
              <a:buAutoNum type="arabicParenR"/>
            </a:pPr>
            <a:r>
              <a:rPr lang="en-US" dirty="0"/>
              <a:t>Pumps account for 10% of world energy consumption https://blogs.sw.siemens.com/simcenter/poorly-designed-pumps-use-10-of-world-energy/</a:t>
            </a:r>
          </a:p>
          <a:p>
            <a:pPr marL="228600" indent="-228600">
              <a:buAutoNum type="arabicParenR"/>
            </a:pPr>
            <a:r>
              <a:rPr lang="en-US" dirty="0"/>
              <a:t>Electric motors use 45% of world’s energy https://cleantechnica.com/2011/06/16/electric-motors-consume-45-of-global-electricity-europe-responding-electric-motor-efficiency-infographic/#:~:text=Electric%20motors%20are%20the%20single,Energy%20Agency%20(linked%20above).</a:t>
            </a:r>
          </a:p>
          <a:p>
            <a:pPr marL="228600" indent="-228600">
              <a:buAutoNum type="arabicParenR"/>
            </a:pPr>
            <a:r>
              <a:rPr lang="en-US" dirty="0"/>
              <a:t>In the US industrial section, pump power usage is even higher https://www.energy.gov/sites/prod/files/G_Overview_of_Pump_Systems_Matter.pdf</a:t>
            </a:r>
          </a:p>
          <a:p>
            <a:pPr marL="228600" indent="-228600">
              <a:buAutoNum type="arabicParenR"/>
            </a:pPr>
            <a:r>
              <a:rPr lang="en-US" dirty="0"/>
              <a:t>24% of upstream oil production costs is frac pumps alone https://www.eia.gov/analysis/studies/drilling/pdf/upstream.pdf</a:t>
            </a:r>
          </a:p>
          <a:p>
            <a:pPr marL="228600" indent="-228600">
              <a:buAutoNum type="arabicParenR"/>
            </a:pPr>
            <a:endParaRPr lang="en-US" dirty="0"/>
          </a:p>
        </p:txBody>
      </p:sp>
    </p:spTree>
    <p:extLst>
      <p:ext uri="{BB962C8B-B14F-4D97-AF65-F5344CB8AC3E}">
        <p14:creationId xmlns:p14="http://schemas.microsoft.com/office/powerpoint/2010/main" val="416265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19% of all generated power in CA is used for water (transfer, distribution, irrigation, household, etc.) http://ww2.kqed.org/climatewatch/2012/06/10/19-percent-californias-great-water-power-wake-up-call/</a:t>
            </a:r>
          </a:p>
          <a:p>
            <a:pPr marL="228600" indent="-228600">
              <a:buAutoNum type="arabicParenR"/>
            </a:pPr>
            <a:r>
              <a:rPr lang="en-US" dirty="0"/>
              <a:t>22% of global energy consumed by motors is by pumps https://ieeexplore.ieee.org/stamp/stamp.jsp?arnumber=6408587</a:t>
            </a:r>
          </a:p>
          <a:p>
            <a:pPr marL="228600" indent="-228600">
              <a:buAutoNum type="arabicParenR"/>
            </a:pPr>
            <a:r>
              <a:rPr lang="en-US" dirty="0"/>
              <a:t>In the USA, 2% of all electricity used for water/wastewater, 1.2% for water supply, and 2.6% irrigation pumping. https://www.osti.gov/servlets/purl/1182984</a:t>
            </a:r>
          </a:p>
          <a:p>
            <a:pPr marL="228600" indent="-228600">
              <a:buAutoNum type="arabicParenR"/>
            </a:pPr>
            <a:r>
              <a:rPr lang="en-US" dirty="0"/>
              <a:t>Pumps account for 10% of world energy consumption https://blogs.sw.siemens.com/simcenter/poorly-designed-pumps-use-10-of-world-energy/</a:t>
            </a:r>
          </a:p>
          <a:p>
            <a:pPr marL="228600" indent="-228600">
              <a:buAutoNum type="arabicParenR"/>
            </a:pPr>
            <a:r>
              <a:rPr lang="en-US" dirty="0"/>
              <a:t>Electric motors use 45% of world’s energy https://cleantechnica.com/2011/06/16/electric-motors-consume-45-of-global-electricity-europe-responding-electric-motor-efficiency-infographic/#:~:text=Electric%20motors%20are%20the%20single,Energy%20Agency%20(linked%20above).</a:t>
            </a:r>
          </a:p>
          <a:p>
            <a:pPr marL="228600" indent="-228600">
              <a:buAutoNum type="arabicParenR"/>
            </a:pPr>
            <a:r>
              <a:rPr lang="en-US" dirty="0"/>
              <a:t>In the US industrial section, pump power usage is even higher https://www.energy.gov/sites/prod/files/G_Overview_of_Pump_Systems_Matter.pdf</a:t>
            </a:r>
          </a:p>
          <a:p>
            <a:pPr marL="228600" indent="-228600">
              <a:buAutoNum type="arabicParenR"/>
            </a:pPr>
            <a:r>
              <a:rPr lang="en-US" dirty="0"/>
              <a:t>24% of upstream oil production costs is frac pumps alone https://www.eia.gov/analysis/studies/drilling/pdf/upstream.pdf</a:t>
            </a:r>
          </a:p>
          <a:p>
            <a:pPr marL="228600" indent="-228600">
              <a:buAutoNum type="arabicParenR"/>
            </a:pPr>
            <a:endParaRPr lang="en-US" dirty="0"/>
          </a:p>
        </p:txBody>
      </p:sp>
    </p:spTree>
    <p:extLst>
      <p:ext uri="{BB962C8B-B14F-4D97-AF65-F5344CB8AC3E}">
        <p14:creationId xmlns:p14="http://schemas.microsoft.com/office/powerpoint/2010/main" val="80578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09C8179-CEB0-4B63-B700-0B2BB4D17D3F}"/>
              </a:ext>
            </a:extLst>
          </p:cNvPr>
          <p:cNvSpPr>
            <a:spLocks noGrp="1"/>
          </p:cNvSpPr>
          <p:nvPr>
            <p:ph type="dt" sz="half" idx="10"/>
          </p:nvPr>
        </p:nvSpPr>
        <p:spPr/>
        <p:txBody>
          <a:bodyPr/>
          <a:lstStyle>
            <a:lvl1pPr>
              <a:defRPr/>
            </a:lvl1pPr>
          </a:lstStyle>
          <a:p>
            <a:pPr>
              <a:defRPr/>
            </a:pPr>
            <a:fld id="{9D1D925C-3D0D-423E-9BAA-F0B571683D62}" type="datetime1">
              <a:rPr lang="en-US"/>
              <a:pPr>
                <a:defRPr/>
              </a:pPr>
              <a:t>7/12/2024</a:t>
            </a:fld>
            <a:endParaRPr lang="en-US"/>
          </a:p>
        </p:txBody>
      </p:sp>
      <p:sp>
        <p:nvSpPr>
          <p:cNvPr id="5" name="Footer Placeholder 4">
            <a:extLst>
              <a:ext uri="{FF2B5EF4-FFF2-40B4-BE49-F238E27FC236}">
                <a16:creationId xmlns:a16="http://schemas.microsoft.com/office/drawing/2014/main" id="{ED95989A-E6C7-48E4-9EDA-9B4410961EB3}"/>
              </a:ext>
            </a:extLst>
          </p:cNvPr>
          <p:cNvSpPr>
            <a:spLocks noGrp="1"/>
          </p:cNvSpPr>
          <p:nvPr>
            <p:ph type="ftr" sz="quarter" idx="11"/>
          </p:nvPr>
        </p:nvSpPr>
        <p:spPr/>
        <p:txBody>
          <a:bodyPr/>
          <a:lstStyle>
            <a:lvl1pPr>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6D3FE754-0B41-4E84-9486-2BE18FF893DD}"/>
              </a:ext>
            </a:extLst>
          </p:cNvPr>
          <p:cNvSpPr>
            <a:spLocks noGrp="1"/>
          </p:cNvSpPr>
          <p:nvPr>
            <p:ph type="sldNum" sz="quarter" idx="12"/>
          </p:nvPr>
        </p:nvSpPr>
        <p:spPr/>
        <p:txBody>
          <a:bodyPr/>
          <a:lstStyle>
            <a:lvl1pPr>
              <a:defRPr/>
            </a:lvl1pPr>
          </a:lstStyle>
          <a:p>
            <a:fld id="{0C3960BF-6C5D-448A-9C14-11E79F78969A}" type="slidenum">
              <a:rPr lang="en-US" altLang="en-US"/>
              <a:pPr/>
              <a:t>‹#›</a:t>
            </a:fld>
            <a:endParaRPr lang="en-US" altLang="en-US"/>
          </a:p>
        </p:txBody>
      </p:sp>
    </p:spTree>
    <p:extLst>
      <p:ext uri="{BB962C8B-B14F-4D97-AF65-F5344CB8AC3E}">
        <p14:creationId xmlns:p14="http://schemas.microsoft.com/office/powerpoint/2010/main" val="358273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E1F58-8AA1-46DD-96E6-D737C1A16801}"/>
              </a:ext>
            </a:extLst>
          </p:cNvPr>
          <p:cNvSpPr>
            <a:spLocks noGrp="1"/>
          </p:cNvSpPr>
          <p:nvPr>
            <p:ph type="dt" sz="half" idx="10"/>
          </p:nvPr>
        </p:nvSpPr>
        <p:spPr/>
        <p:txBody>
          <a:bodyPr/>
          <a:lstStyle>
            <a:lvl1pPr>
              <a:defRPr/>
            </a:lvl1pPr>
          </a:lstStyle>
          <a:p>
            <a:pPr>
              <a:defRPr/>
            </a:pPr>
            <a:fld id="{FC1FA224-6314-4E11-9984-C340BEF7ED1C}" type="datetime1">
              <a:rPr lang="en-US"/>
              <a:pPr>
                <a:defRPr/>
              </a:pPr>
              <a:t>7/12/2024</a:t>
            </a:fld>
            <a:endParaRPr lang="en-US"/>
          </a:p>
        </p:txBody>
      </p:sp>
      <p:sp>
        <p:nvSpPr>
          <p:cNvPr id="5" name="Footer Placeholder 4">
            <a:extLst>
              <a:ext uri="{FF2B5EF4-FFF2-40B4-BE49-F238E27FC236}">
                <a16:creationId xmlns:a16="http://schemas.microsoft.com/office/drawing/2014/main" id="{49DD52BF-71C7-468D-A174-6E890750A4FC}"/>
              </a:ext>
            </a:extLst>
          </p:cNvPr>
          <p:cNvSpPr>
            <a:spLocks noGrp="1"/>
          </p:cNvSpPr>
          <p:nvPr>
            <p:ph type="ftr" sz="quarter" idx="11"/>
          </p:nvPr>
        </p:nvSpPr>
        <p:spPr/>
        <p:txBody>
          <a:bodyPr/>
          <a:lstStyle>
            <a:lvl1pPr>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2B79DC22-CAAE-42FC-8D4A-615AB51A9226}"/>
              </a:ext>
            </a:extLst>
          </p:cNvPr>
          <p:cNvSpPr>
            <a:spLocks noGrp="1"/>
          </p:cNvSpPr>
          <p:nvPr>
            <p:ph type="sldNum" sz="quarter" idx="12"/>
          </p:nvPr>
        </p:nvSpPr>
        <p:spPr/>
        <p:txBody>
          <a:bodyPr/>
          <a:lstStyle>
            <a:lvl1pPr>
              <a:defRPr/>
            </a:lvl1pPr>
          </a:lstStyle>
          <a:p>
            <a:fld id="{36B27183-B0A5-4FEE-856A-D944FB0F8AF2}" type="slidenum">
              <a:rPr lang="en-US" altLang="en-US"/>
              <a:pPr/>
              <a:t>‹#›</a:t>
            </a:fld>
            <a:endParaRPr lang="en-US" altLang="en-US"/>
          </a:p>
        </p:txBody>
      </p:sp>
    </p:spTree>
    <p:extLst>
      <p:ext uri="{BB962C8B-B14F-4D97-AF65-F5344CB8AC3E}">
        <p14:creationId xmlns:p14="http://schemas.microsoft.com/office/powerpoint/2010/main" val="2980147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CA054-87BC-456D-89E8-FAC43D968052}"/>
              </a:ext>
            </a:extLst>
          </p:cNvPr>
          <p:cNvSpPr>
            <a:spLocks noGrp="1"/>
          </p:cNvSpPr>
          <p:nvPr>
            <p:ph type="dt" sz="half" idx="10"/>
          </p:nvPr>
        </p:nvSpPr>
        <p:spPr/>
        <p:txBody>
          <a:bodyPr/>
          <a:lstStyle>
            <a:lvl1pPr>
              <a:defRPr/>
            </a:lvl1pPr>
          </a:lstStyle>
          <a:p>
            <a:pPr>
              <a:defRPr/>
            </a:pPr>
            <a:fld id="{8810FA38-2ADE-4A8A-B061-2B7F0B257CD5}" type="datetime1">
              <a:rPr lang="en-US"/>
              <a:pPr>
                <a:defRPr/>
              </a:pPr>
              <a:t>7/12/2024</a:t>
            </a:fld>
            <a:endParaRPr lang="en-US"/>
          </a:p>
        </p:txBody>
      </p:sp>
      <p:sp>
        <p:nvSpPr>
          <p:cNvPr id="5" name="Footer Placeholder 4">
            <a:extLst>
              <a:ext uri="{FF2B5EF4-FFF2-40B4-BE49-F238E27FC236}">
                <a16:creationId xmlns:a16="http://schemas.microsoft.com/office/drawing/2014/main" id="{D72FCE52-5700-45B8-9C01-AC6BCDC52A4D}"/>
              </a:ext>
            </a:extLst>
          </p:cNvPr>
          <p:cNvSpPr>
            <a:spLocks noGrp="1"/>
          </p:cNvSpPr>
          <p:nvPr>
            <p:ph type="ftr" sz="quarter" idx="11"/>
          </p:nvPr>
        </p:nvSpPr>
        <p:spPr/>
        <p:txBody>
          <a:bodyPr/>
          <a:lstStyle>
            <a:lvl1pPr>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C34C6D20-F52B-4929-A340-53732191B9E6}"/>
              </a:ext>
            </a:extLst>
          </p:cNvPr>
          <p:cNvSpPr>
            <a:spLocks noGrp="1"/>
          </p:cNvSpPr>
          <p:nvPr>
            <p:ph type="sldNum" sz="quarter" idx="12"/>
          </p:nvPr>
        </p:nvSpPr>
        <p:spPr/>
        <p:txBody>
          <a:bodyPr/>
          <a:lstStyle>
            <a:lvl1pPr>
              <a:defRPr/>
            </a:lvl1pPr>
          </a:lstStyle>
          <a:p>
            <a:fld id="{E84C6C47-C310-47FF-81CF-8F29F9E5AE62}" type="slidenum">
              <a:rPr lang="en-US" altLang="en-US"/>
              <a:pPr/>
              <a:t>‹#›</a:t>
            </a:fld>
            <a:endParaRPr lang="en-US" altLang="en-US"/>
          </a:p>
        </p:txBody>
      </p:sp>
    </p:spTree>
    <p:extLst>
      <p:ext uri="{BB962C8B-B14F-4D97-AF65-F5344CB8AC3E}">
        <p14:creationId xmlns:p14="http://schemas.microsoft.com/office/powerpoint/2010/main" val="1694036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4A0E8C-FBC8-406C-B9CF-7926FE6FE6ED}"/>
              </a:ext>
            </a:extLst>
          </p:cNvPr>
          <p:cNvSpPr>
            <a:spLocks noGrp="1"/>
          </p:cNvSpPr>
          <p:nvPr>
            <p:ph type="dt" sz="half" idx="10"/>
          </p:nvPr>
        </p:nvSpPr>
        <p:spPr/>
        <p:txBody>
          <a:bodyPr/>
          <a:lstStyle>
            <a:lvl1pPr>
              <a:defRPr/>
            </a:lvl1pPr>
          </a:lstStyle>
          <a:p>
            <a:pPr>
              <a:defRPr/>
            </a:pPr>
            <a:fld id="{F95A86E9-79DA-4423-A089-CEE8712ABC57}" type="datetime1">
              <a:rPr lang="en-US"/>
              <a:pPr>
                <a:defRPr/>
              </a:pPr>
              <a:t>7/12/2024</a:t>
            </a:fld>
            <a:endParaRPr lang="en-US"/>
          </a:p>
        </p:txBody>
      </p:sp>
      <p:sp>
        <p:nvSpPr>
          <p:cNvPr id="3" name="Footer Placeholder 4">
            <a:extLst>
              <a:ext uri="{FF2B5EF4-FFF2-40B4-BE49-F238E27FC236}">
                <a16:creationId xmlns:a16="http://schemas.microsoft.com/office/drawing/2014/main" id="{5DE12E10-C89E-4B38-B0E5-616F4AD489BA}"/>
              </a:ext>
            </a:extLst>
          </p:cNvPr>
          <p:cNvSpPr>
            <a:spLocks noGrp="1"/>
          </p:cNvSpPr>
          <p:nvPr>
            <p:ph type="ftr" sz="quarter" idx="11"/>
          </p:nvPr>
        </p:nvSpPr>
        <p:spPr/>
        <p:txBody>
          <a:bodyPr/>
          <a:lstStyle>
            <a:lvl1pPr>
              <a:defRPr/>
            </a:lvl1pPr>
          </a:lstStyle>
          <a:p>
            <a:pPr>
              <a:defRPr/>
            </a:pPr>
            <a:r>
              <a:rPr lang="en-US"/>
              <a:t>GloTech Corporation</a:t>
            </a:r>
          </a:p>
        </p:txBody>
      </p:sp>
      <p:sp>
        <p:nvSpPr>
          <p:cNvPr id="4" name="Slide Number Placeholder 5">
            <a:extLst>
              <a:ext uri="{FF2B5EF4-FFF2-40B4-BE49-F238E27FC236}">
                <a16:creationId xmlns:a16="http://schemas.microsoft.com/office/drawing/2014/main" id="{414E1398-FA13-41B8-AC2C-058628DCA4D5}"/>
              </a:ext>
            </a:extLst>
          </p:cNvPr>
          <p:cNvSpPr>
            <a:spLocks noGrp="1"/>
          </p:cNvSpPr>
          <p:nvPr>
            <p:ph type="sldNum" sz="quarter" idx="12"/>
          </p:nvPr>
        </p:nvSpPr>
        <p:spPr/>
        <p:txBody>
          <a:bodyPr/>
          <a:lstStyle>
            <a:lvl1pPr>
              <a:defRPr/>
            </a:lvl1pPr>
          </a:lstStyle>
          <a:p>
            <a:fld id="{C10CE1D3-1DD8-4ADA-9358-0A9493F18546}" type="slidenum">
              <a:rPr lang="en-US" altLang="en-US"/>
              <a:pPr/>
              <a:t>‹#›</a:t>
            </a:fld>
            <a:endParaRPr lang="en-US" altLang="en-US"/>
          </a:p>
        </p:txBody>
      </p:sp>
      <p:pic>
        <p:nvPicPr>
          <p:cNvPr id="5" name="Picture 4" descr="GloTech New Logo.png"/>
          <p:cNvPicPr>
            <a:picLocks noChangeAspect="1"/>
          </p:cNvPicPr>
          <p:nvPr userDrawn="1"/>
        </p:nvPicPr>
        <p:blipFill>
          <a:blip r:embed="rId2" cstate="print"/>
          <a:stretch>
            <a:fillRect/>
          </a:stretch>
        </p:blipFill>
        <p:spPr>
          <a:xfrm>
            <a:off x="6194257" y="0"/>
            <a:ext cx="681179" cy="516467"/>
          </a:xfrm>
          <a:prstGeom prst="rect">
            <a:avLst/>
          </a:prstGeom>
        </p:spPr>
      </p:pic>
      <p:sp>
        <p:nvSpPr>
          <p:cNvPr id="6" name="TextBox 5"/>
          <p:cNvSpPr txBox="1"/>
          <p:nvPr userDrawn="1"/>
        </p:nvSpPr>
        <p:spPr>
          <a:xfrm>
            <a:off x="6875436" y="76203"/>
            <a:ext cx="2138855" cy="369332"/>
          </a:xfrm>
          <a:prstGeom prst="rect">
            <a:avLst/>
          </a:prstGeom>
          <a:noFill/>
        </p:spPr>
        <p:txBody>
          <a:bodyPr wrap="none" rtlCol="0">
            <a:spAutoFit/>
          </a:bodyPr>
          <a:lstStyle/>
          <a:p>
            <a:r>
              <a:rPr lang="en-US" b="1" dirty="0">
                <a:solidFill>
                  <a:srgbClr val="1C71C1"/>
                </a:solidFill>
                <a:latin typeface="+mj-lt"/>
              </a:rPr>
              <a:t>GloTech Corporation</a:t>
            </a:r>
          </a:p>
        </p:txBody>
      </p:sp>
    </p:spTree>
    <p:extLst>
      <p:ext uri="{BB962C8B-B14F-4D97-AF65-F5344CB8AC3E}">
        <p14:creationId xmlns:p14="http://schemas.microsoft.com/office/powerpoint/2010/main" val="208100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98FF6-F281-43FE-96A3-1EC4C99FD55F}"/>
              </a:ext>
            </a:extLst>
          </p:cNvPr>
          <p:cNvSpPr>
            <a:spLocks noGrp="1"/>
          </p:cNvSpPr>
          <p:nvPr>
            <p:ph type="dt" sz="half" idx="10"/>
          </p:nvPr>
        </p:nvSpPr>
        <p:spPr/>
        <p:txBody>
          <a:bodyPr/>
          <a:lstStyle>
            <a:lvl1pPr>
              <a:defRPr/>
            </a:lvl1pPr>
          </a:lstStyle>
          <a:p>
            <a:pPr>
              <a:defRPr/>
            </a:pPr>
            <a:fld id="{CFA0DD67-057E-4E58-BF45-8752EE98A52E}" type="datetime1">
              <a:rPr lang="en-US"/>
              <a:pPr>
                <a:defRPr/>
              </a:pPr>
              <a:t>7/12/2024</a:t>
            </a:fld>
            <a:endParaRPr lang="en-US"/>
          </a:p>
        </p:txBody>
      </p:sp>
      <p:sp>
        <p:nvSpPr>
          <p:cNvPr id="5" name="Footer Placeholder 4">
            <a:extLst>
              <a:ext uri="{FF2B5EF4-FFF2-40B4-BE49-F238E27FC236}">
                <a16:creationId xmlns:a16="http://schemas.microsoft.com/office/drawing/2014/main" id="{AC2FFDC9-BDE1-41A3-9F94-C09987696BD6}"/>
              </a:ext>
            </a:extLst>
          </p:cNvPr>
          <p:cNvSpPr>
            <a:spLocks noGrp="1"/>
          </p:cNvSpPr>
          <p:nvPr>
            <p:ph type="ftr" sz="quarter" idx="11"/>
          </p:nvPr>
        </p:nvSpPr>
        <p:spPr/>
        <p:txBody>
          <a:bodyPr/>
          <a:lstStyle>
            <a:lvl1pPr>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43B44115-D367-421F-AB88-6710E9D4E8B3}"/>
              </a:ext>
            </a:extLst>
          </p:cNvPr>
          <p:cNvSpPr>
            <a:spLocks noGrp="1"/>
          </p:cNvSpPr>
          <p:nvPr>
            <p:ph type="sldNum" sz="quarter" idx="12"/>
          </p:nvPr>
        </p:nvSpPr>
        <p:spPr/>
        <p:txBody>
          <a:bodyPr/>
          <a:lstStyle>
            <a:lvl1pPr>
              <a:defRPr/>
            </a:lvl1pPr>
          </a:lstStyle>
          <a:p>
            <a:fld id="{3CB5988B-20E2-4B2D-95E0-6ECB4D688EC1}" type="slidenum">
              <a:rPr lang="en-US" altLang="en-US"/>
              <a:pPr/>
              <a:t>‹#›</a:t>
            </a:fld>
            <a:endParaRPr lang="en-US" altLang="en-US"/>
          </a:p>
        </p:txBody>
      </p:sp>
    </p:spTree>
    <p:extLst>
      <p:ext uri="{BB962C8B-B14F-4D97-AF65-F5344CB8AC3E}">
        <p14:creationId xmlns:p14="http://schemas.microsoft.com/office/powerpoint/2010/main" val="189905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0ED04-822B-42E5-8825-94431E8081B4}"/>
              </a:ext>
            </a:extLst>
          </p:cNvPr>
          <p:cNvSpPr>
            <a:spLocks noGrp="1"/>
          </p:cNvSpPr>
          <p:nvPr>
            <p:ph type="dt" sz="half" idx="10"/>
          </p:nvPr>
        </p:nvSpPr>
        <p:spPr/>
        <p:txBody>
          <a:bodyPr/>
          <a:lstStyle>
            <a:lvl1pPr>
              <a:defRPr/>
            </a:lvl1pPr>
          </a:lstStyle>
          <a:p>
            <a:pPr>
              <a:defRPr/>
            </a:pPr>
            <a:fld id="{F38D3A03-0A04-433C-B7E3-08C437127D2B}" type="datetime1">
              <a:rPr lang="en-US"/>
              <a:pPr>
                <a:defRPr/>
              </a:pPr>
              <a:t>7/12/2024</a:t>
            </a:fld>
            <a:endParaRPr lang="en-US"/>
          </a:p>
        </p:txBody>
      </p:sp>
      <p:sp>
        <p:nvSpPr>
          <p:cNvPr id="5" name="Footer Placeholder 4">
            <a:extLst>
              <a:ext uri="{FF2B5EF4-FFF2-40B4-BE49-F238E27FC236}">
                <a16:creationId xmlns:a16="http://schemas.microsoft.com/office/drawing/2014/main" id="{FA27B7B8-7D9E-4A00-BD5D-007BF320E3FE}"/>
              </a:ext>
            </a:extLst>
          </p:cNvPr>
          <p:cNvSpPr>
            <a:spLocks noGrp="1"/>
          </p:cNvSpPr>
          <p:nvPr>
            <p:ph type="ftr" sz="quarter" idx="11"/>
          </p:nvPr>
        </p:nvSpPr>
        <p:spPr/>
        <p:txBody>
          <a:bodyPr/>
          <a:lstStyle>
            <a:lvl1pPr>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A53F3BC9-6399-4247-813C-59A3F165D2CC}"/>
              </a:ext>
            </a:extLst>
          </p:cNvPr>
          <p:cNvSpPr>
            <a:spLocks noGrp="1"/>
          </p:cNvSpPr>
          <p:nvPr>
            <p:ph type="sldNum" sz="quarter" idx="12"/>
          </p:nvPr>
        </p:nvSpPr>
        <p:spPr/>
        <p:txBody>
          <a:bodyPr/>
          <a:lstStyle>
            <a:lvl1pPr>
              <a:defRPr/>
            </a:lvl1pPr>
          </a:lstStyle>
          <a:p>
            <a:fld id="{67B66757-15FB-4302-918A-AF93D84DBCB2}" type="slidenum">
              <a:rPr lang="en-US" altLang="en-US"/>
              <a:pPr/>
              <a:t>‹#›</a:t>
            </a:fld>
            <a:endParaRPr lang="en-US" altLang="en-US"/>
          </a:p>
        </p:txBody>
      </p:sp>
    </p:spTree>
    <p:extLst>
      <p:ext uri="{BB962C8B-B14F-4D97-AF65-F5344CB8AC3E}">
        <p14:creationId xmlns:p14="http://schemas.microsoft.com/office/powerpoint/2010/main" val="275879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8155261-E401-47E6-A91B-C449DE732605}"/>
              </a:ext>
            </a:extLst>
          </p:cNvPr>
          <p:cNvSpPr>
            <a:spLocks noGrp="1"/>
          </p:cNvSpPr>
          <p:nvPr>
            <p:ph type="dt" sz="half" idx="10"/>
          </p:nvPr>
        </p:nvSpPr>
        <p:spPr/>
        <p:txBody>
          <a:bodyPr/>
          <a:lstStyle>
            <a:lvl1pPr>
              <a:defRPr/>
            </a:lvl1pPr>
          </a:lstStyle>
          <a:p>
            <a:pPr>
              <a:defRPr/>
            </a:pPr>
            <a:fld id="{DF1C5459-23A7-4417-BFA1-3EB9AD0CF643}" type="datetime1">
              <a:rPr lang="en-US"/>
              <a:pPr>
                <a:defRPr/>
              </a:pPr>
              <a:t>7/12/2024</a:t>
            </a:fld>
            <a:endParaRPr lang="en-US"/>
          </a:p>
        </p:txBody>
      </p:sp>
      <p:sp>
        <p:nvSpPr>
          <p:cNvPr id="6" name="Footer Placeholder 4">
            <a:extLst>
              <a:ext uri="{FF2B5EF4-FFF2-40B4-BE49-F238E27FC236}">
                <a16:creationId xmlns:a16="http://schemas.microsoft.com/office/drawing/2014/main" id="{F6B650A3-9DD5-4F37-B53D-79C8EF63DAD6}"/>
              </a:ext>
            </a:extLst>
          </p:cNvPr>
          <p:cNvSpPr>
            <a:spLocks noGrp="1"/>
          </p:cNvSpPr>
          <p:nvPr>
            <p:ph type="ftr" sz="quarter" idx="11"/>
          </p:nvPr>
        </p:nvSpPr>
        <p:spPr/>
        <p:txBody>
          <a:bodyPr/>
          <a:lstStyle>
            <a:lvl1pPr>
              <a:defRPr/>
            </a:lvl1pPr>
          </a:lstStyle>
          <a:p>
            <a:pPr>
              <a:defRPr/>
            </a:pPr>
            <a:r>
              <a:rPr lang="en-US"/>
              <a:t>GloTech Corporation</a:t>
            </a:r>
          </a:p>
        </p:txBody>
      </p:sp>
      <p:sp>
        <p:nvSpPr>
          <p:cNvPr id="7" name="Slide Number Placeholder 5">
            <a:extLst>
              <a:ext uri="{FF2B5EF4-FFF2-40B4-BE49-F238E27FC236}">
                <a16:creationId xmlns:a16="http://schemas.microsoft.com/office/drawing/2014/main" id="{23D6F0CB-3363-4D5E-97CD-755EAAF11FD8}"/>
              </a:ext>
            </a:extLst>
          </p:cNvPr>
          <p:cNvSpPr>
            <a:spLocks noGrp="1"/>
          </p:cNvSpPr>
          <p:nvPr>
            <p:ph type="sldNum" sz="quarter" idx="12"/>
          </p:nvPr>
        </p:nvSpPr>
        <p:spPr/>
        <p:txBody>
          <a:bodyPr/>
          <a:lstStyle>
            <a:lvl1pPr>
              <a:defRPr/>
            </a:lvl1pPr>
          </a:lstStyle>
          <a:p>
            <a:fld id="{D4C446E4-850B-4077-87EB-E6606A99DF48}" type="slidenum">
              <a:rPr lang="en-US" altLang="en-US"/>
              <a:pPr/>
              <a:t>‹#›</a:t>
            </a:fld>
            <a:endParaRPr lang="en-US" altLang="en-US"/>
          </a:p>
        </p:txBody>
      </p:sp>
    </p:spTree>
    <p:extLst>
      <p:ext uri="{BB962C8B-B14F-4D97-AF65-F5344CB8AC3E}">
        <p14:creationId xmlns:p14="http://schemas.microsoft.com/office/powerpoint/2010/main" val="2273767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742E61-E828-4BA4-92BA-05E419DA771B}"/>
              </a:ext>
            </a:extLst>
          </p:cNvPr>
          <p:cNvSpPr>
            <a:spLocks noGrp="1"/>
          </p:cNvSpPr>
          <p:nvPr>
            <p:ph type="dt" sz="half" idx="10"/>
          </p:nvPr>
        </p:nvSpPr>
        <p:spPr/>
        <p:txBody>
          <a:bodyPr/>
          <a:lstStyle>
            <a:lvl1pPr>
              <a:defRPr/>
            </a:lvl1pPr>
          </a:lstStyle>
          <a:p>
            <a:pPr>
              <a:defRPr/>
            </a:pPr>
            <a:fld id="{FE9FDA11-EA19-4D44-A186-9BF99A692036}" type="datetime1">
              <a:rPr lang="en-US"/>
              <a:pPr>
                <a:defRPr/>
              </a:pPr>
              <a:t>7/12/2024</a:t>
            </a:fld>
            <a:endParaRPr lang="en-US"/>
          </a:p>
        </p:txBody>
      </p:sp>
      <p:sp>
        <p:nvSpPr>
          <p:cNvPr id="8" name="Footer Placeholder 4">
            <a:extLst>
              <a:ext uri="{FF2B5EF4-FFF2-40B4-BE49-F238E27FC236}">
                <a16:creationId xmlns:a16="http://schemas.microsoft.com/office/drawing/2014/main" id="{E75BA8D2-573C-42AE-8351-69EBA1E61694}"/>
              </a:ext>
            </a:extLst>
          </p:cNvPr>
          <p:cNvSpPr>
            <a:spLocks noGrp="1"/>
          </p:cNvSpPr>
          <p:nvPr>
            <p:ph type="ftr" sz="quarter" idx="11"/>
          </p:nvPr>
        </p:nvSpPr>
        <p:spPr/>
        <p:txBody>
          <a:bodyPr/>
          <a:lstStyle>
            <a:lvl1pPr>
              <a:defRPr/>
            </a:lvl1pPr>
          </a:lstStyle>
          <a:p>
            <a:pPr>
              <a:defRPr/>
            </a:pPr>
            <a:r>
              <a:rPr lang="en-US"/>
              <a:t>GloTech Corporation</a:t>
            </a:r>
          </a:p>
        </p:txBody>
      </p:sp>
      <p:sp>
        <p:nvSpPr>
          <p:cNvPr id="9" name="Slide Number Placeholder 5">
            <a:extLst>
              <a:ext uri="{FF2B5EF4-FFF2-40B4-BE49-F238E27FC236}">
                <a16:creationId xmlns:a16="http://schemas.microsoft.com/office/drawing/2014/main" id="{87BAAF6C-D15A-4531-9204-DC0572361649}"/>
              </a:ext>
            </a:extLst>
          </p:cNvPr>
          <p:cNvSpPr>
            <a:spLocks noGrp="1"/>
          </p:cNvSpPr>
          <p:nvPr>
            <p:ph type="sldNum" sz="quarter" idx="12"/>
          </p:nvPr>
        </p:nvSpPr>
        <p:spPr/>
        <p:txBody>
          <a:bodyPr/>
          <a:lstStyle>
            <a:lvl1pPr>
              <a:defRPr/>
            </a:lvl1pPr>
          </a:lstStyle>
          <a:p>
            <a:fld id="{C904B7A6-D7C6-46DA-AA7E-06A91837B3B2}" type="slidenum">
              <a:rPr lang="en-US" altLang="en-US"/>
              <a:pPr/>
              <a:t>‹#›</a:t>
            </a:fld>
            <a:endParaRPr lang="en-US" altLang="en-US"/>
          </a:p>
        </p:txBody>
      </p:sp>
    </p:spTree>
    <p:extLst>
      <p:ext uri="{BB962C8B-B14F-4D97-AF65-F5344CB8AC3E}">
        <p14:creationId xmlns:p14="http://schemas.microsoft.com/office/powerpoint/2010/main" val="98956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A2CC9D-2089-4647-9D34-3F62D1FA6355}"/>
              </a:ext>
            </a:extLst>
          </p:cNvPr>
          <p:cNvSpPr>
            <a:spLocks noGrp="1"/>
          </p:cNvSpPr>
          <p:nvPr>
            <p:ph type="dt" sz="half" idx="10"/>
          </p:nvPr>
        </p:nvSpPr>
        <p:spPr/>
        <p:txBody>
          <a:bodyPr/>
          <a:lstStyle>
            <a:lvl1pPr>
              <a:defRPr/>
            </a:lvl1pPr>
          </a:lstStyle>
          <a:p>
            <a:pPr>
              <a:defRPr/>
            </a:pPr>
            <a:fld id="{81A2EC3E-FBA0-44C1-8F78-6382151AD546}" type="datetime1">
              <a:rPr lang="en-US"/>
              <a:pPr>
                <a:defRPr/>
              </a:pPr>
              <a:t>7/12/2024</a:t>
            </a:fld>
            <a:endParaRPr lang="en-US"/>
          </a:p>
        </p:txBody>
      </p:sp>
      <p:sp>
        <p:nvSpPr>
          <p:cNvPr id="4" name="Footer Placeholder 4">
            <a:extLst>
              <a:ext uri="{FF2B5EF4-FFF2-40B4-BE49-F238E27FC236}">
                <a16:creationId xmlns:a16="http://schemas.microsoft.com/office/drawing/2014/main" id="{5E0C9118-1C83-4814-A7DD-60F0D4A5FD7C}"/>
              </a:ext>
            </a:extLst>
          </p:cNvPr>
          <p:cNvSpPr>
            <a:spLocks noGrp="1"/>
          </p:cNvSpPr>
          <p:nvPr>
            <p:ph type="ftr" sz="quarter" idx="11"/>
          </p:nvPr>
        </p:nvSpPr>
        <p:spPr/>
        <p:txBody>
          <a:bodyPr/>
          <a:lstStyle>
            <a:lvl1pPr>
              <a:defRPr/>
            </a:lvl1pPr>
          </a:lstStyle>
          <a:p>
            <a:pPr>
              <a:defRPr/>
            </a:pPr>
            <a:r>
              <a:rPr lang="en-US"/>
              <a:t>GloTech Corporation</a:t>
            </a:r>
          </a:p>
        </p:txBody>
      </p:sp>
      <p:sp>
        <p:nvSpPr>
          <p:cNvPr id="5" name="Slide Number Placeholder 5">
            <a:extLst>
              <a:ext uri="{FF2B5EF4-FFF2-40B4-BE49-F238E27FC236}">
                <a16:creationId xmlns:a16="http://schemas.microsoft.com/office/drawing/2014/main" id="{E2D66C33-AE7C-4892-B720-A2464EF09AC1}"/>
              </a:ext>
            </a:extLst>
          </p:cNvPr>
          <p:cNvSpPr>
            <a:spLocks noGrp="1"/>
          </p:cNvSpPr>
          <p:nvPr>
            <p:ph type="sldNum" sz="quarter" idx="12"/>
          </p:nvPr>
        </p:nvSpPr>
        <p:spPr/>
        <p:txBody>
          <a:bodyPr/>
          <a:lstStyle>
            <a:lvl1pPr>
              <a:defRPr/>
            </a:lvl1pPr>
          </a:lstStyle>
          <a:p>
            <a:fld id="{1BAF8037-14AA-4F2A-9FCC-9EB087714E75}" type="slidenum">
              <a:rPr lang="en-US" altLang="en-US"/>
              <a:pPr/>
              <a:t>‹#›</a:t>
            </a:fld>
            <a:endParaRPr lang="en-US" altLang="en-US"/>
          </a:p>
        </p:txBody>
      </p:sp>
    </p:spTree>
    <p:extLst>
      <p:ext uri="{BB962C8B-B14F-4D97-AF65-F5344CB8AC3E}">
        <p14:creationId xmlns:p14="http://schemas.microsoft.com/office/powerpoint/2010/main" val="141806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389D3A4-FB56-425B-BE4D-C17A4D2CBE0F}"/>
              </a:ext>
            </a:extLst>
          </p:cNvPr>
          <p:cNvSpPr>
            <a:spLocks noGrp="1"/>
          </p:cNvSpPr>
          <p:nvPr>
            <p:ph type="dt" sz="half" idx="10"/>
          </p:nvPr>
        </p:nvSpPr>
        <p:spPr/>
        <p:txBody>
          <a:bodyPr/>
          <a:lstStyle>
            <a:lvl1pPr>
              <a:defRPr/>
            </a:lvl1pPr>
          </a:lstStyle>
          <a:p>
            <a:pPr>
              <a:defRPr/>
            </a:pPr>
            <a:fld id="{103FA06F-BA8B-4F41-AE08-71D8F05D0FCB}" type="datetime1">
              <a:rPr lang="en-US"/>
              <a:pPr>
                <a:defRPr/>
              </a:pPr>
              <a:t>7/12/2024</a:t>
            </a:fld>
            <a:endParaRPr lang="en-US"/>
          </a:p>
        </p:txBody>
      </p:sp>
      <p:sp>
        <p:nvSpPr>
          <p:cNvPr id="3" name="Footer Placeholder 4">
            <a:extLst>
              <a:ext uri="{FF2B5EF4-FFF2-40B4-BE49-F238E27FC236}">
                <a16:creationId xmlns:a16="http://schemas.microsoft.com/office/drawing/2014/main" id="{3028B978-299A-418B-9594-BDF8E13C0373}"/>
              </a:ext>
            </a:extLst>
          </p:cNvPr>
          <p:cNvSpPr>
            <a:spLocks noGrp="1"/>
          </p:cNvSpPr>
          <p:nvPr>
            <p:ph type="ftr" sz="quarter" idx="11"/>
          </p:nvPr>
        </p:nvSpPr>
        <p:spPr/>
        <p:txBody>
          <a:bodyPr/>
          <a:lstStyle>
            <a:lvl1pPr>
              <a:defRPr/>
            </a:lvl1pPr>
          </a:lstStyle>
          <a:p>
            <a:pPr>
              <a:defRPr/>
            </a:pPr>
            <a:r>
              <a:rPr lang="en-US"/>
              <a:t>GloTech Corporation</a:t>
            </a:r>
          </a:p>
        </p:txBody>
      </p:sp>
      <p:sp>
        <p:nvSpPr>
          <p:cNvPr id="4" name="Slide Number Placeholder 5">
            <a:extLst>
              <a:ext uri="{FF2B5EF4-FFF2-40B4-BE49-F238E27FC236}">
                <a16:creationId xmlns:a16="http://schemas.microsoft.com/office/drawing/2014/main" id="{7F5E5AC2-641B-498B-9399-8C0868D4FB0D}"/>
              </a:ext>
            </a:extLst>
          </p:cNvPr>
          <p:cNvSpPr>
            <a:spLocks noGrp="1"/>
          </p:cNvSpPr>
          <p:nvPr>
            <p:ph type="sldNum" sz="quarter" idx="12"/>
          </p:nvPr>
        </p:nvSpPr>
        <p:spPr/>
        <p:txBody>
          <a:bodyPr/>
          <a:lstStyle>
            <a:lvl1pPr>
              <a:defRPr/>
            </a:lvl1pPr>
          </a:lstStyle>
          <a:p>
            <a:fld id="{50DBA5FD-549E-4B09-997C-7A9559EA0FB4}" type="slidenum">
              <a:rPr lang="en-US" altLang="en-US"/>
              <a:pPr/>
              <a:t>‹#›</a:t>
            </a:fld>
            <a:endParaRPr lang="en-US" altLang="en-US"/>
          </a:p>
        </p:txBody>
      </p:sp>
    </p:spTree>
    <p:extLst>
      <p:ext uri="{BB962C8B-B14F-4D97-AF65-F5344CB8AC3E}">
        <p14:creationId xmlns:p14="http://schemas.microsoft.com/office/powerpoint/2010/main" val="270150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4308D1C-F0A0-4CA1-9E73-CFF49DE760AF}"/>
              </a:ext>
            </a:extLst>
          </p:cNvPr>
          <p:cNvSpPr>
            <a:spLocks noGrp="1"/>
          </p:cNvSpPr>
          <p:nvPr>
            <p:ph type="dt" sz="half" idx="10"/>
          </p:nvPr>
        </p:nvSpPr>
        <p:spPr/>
        <p:txBody>
          <a:bodyPr/>
          <a:lstStyle>
            <a:lvl1pPr>
              <a:defRPr/>
            </a:lvl1pPr>
          </a:lstStyle>
          <a:p>
            <a:pPr>
              <a:defRPr/>
            </a:pPr>
            <a:fld id="{A0E01E2D-F2AB-4056-99FD-F0822FC1CB72}" type="datetime1">
              <a:rPr lang="en-US"/>
              <a:pPr>
                <a:defRPr/>
              </a:pPr>
              <a:t>7/12/2024</a:t>
            </a:fld>
            <a:endParaRPr lang="en-US"/>
          </a:p>
        </p:txBody>
      </p:sp>
      <p:sp>
        <p:nvSpPr>
          <p:cNvPr id="6" name="Footer Placeholder 4">
            <a:extLst>
              <a:ext uri="{FF2B5EF4-FFF2-40B4-BE49-F238E27FC236}">
                <a16:creationId xmlns:a16="http://schemas.microsoft.com/office/drawing/2014/main" id="{8267C928-1DA1-49B6-AAC0-0D5C52185ED2}"/>
              </a:ext>
            </a:extLst>
          </p:cNvPr>
          <p:cNvSpPr>
            <a:spLocks noGrp="1"/>
          </p:cNvSpPr>
          <p:nvPr>
            <p:ph type="ftr" sz="quarter" idx="11"/>
          </p:nvPr>
        </p:nvSpPr>
        <p:spPr/>
        <p:txBody>
          <a:bodyPr/>
          <a:lstStyle>
            <a:lvl1pPr>
              <a:defRPr/>
            </a:lvl1pPr>
          </a:lstStyle>
          <a:p>
            <a:pPr>
              <a:defRPr/>
            </a:pPr>
            <a:r>
              <a:rPr lang="en-US"/>
              <a:t>GloTech Corporation</a:t>
            </a:r>
          </a:p>
        </p:txBody>
      </p:sp>
      <p:sp>
        <p:nvSpPr>
          <p:cNvPr id="7" name="Slide Number Placeholder 5">
            <a:extLst>
              <a:ext uri="{FF2B5EF4-FFF2-40B4-BE49-F238E27FC236}">
                <a16:creationId xmlns:a16="http://schemas.microsoft.com/office/drawing/2014/main" id="{D0600FC3-EAD5-4D55-B7A1-09474452F7AF}"/>
              </a:ext>
            </a:extLst>
          </p:cNvPr>
          <p:cNvSpPr>
            <a:spLocks noGrp="1"/>
          </p:cNvSpPr>
          <p:nvPr>
            <p:ph type="sldNum" sz="quarter" idx="12"/>
          </p:nvPr>
        </p:nvSpPr>
        <p:spPr/>
        <p:txBody>
          <a:bodyPr/>
          <a:lstStyle>
            <a:lvl1pPr>
              <a:defRPr/>
            </a:lvl1pPr>
          </a:lstStyle>
          <a:p>
            <a:fld id="{B58052B6-FB2A-4E33-BFC0-69579D568A65}" type="slidenum">
              <a:rPr lang="en-US" altLang="en-US"/>
              <a:pPr/>
              <a:t>‹#›</a:t>
            </a:fld>
            <a:endParaRPr lang="en-US" altLang="en-US"/>
          </a:p>
        </p:txBody>
      </p:sp>
    </p:spTree>
    <p:extLst>
      <p:ext uri="{BB962C8B-B14F-4D97-AF65-F5344CB8AC3E}">
        <p14:creationId xmlns:p14="http://schemas.microsoft.com/office/powerpoint/2010/main" val="312298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E9EC81A-F3B4-4F35-B6FD-4C437B4F7536}"/>
              </a:ext>
            </a:extLst>
          </p:cNvPr>
          <p:cNvSpPr>
            <a:spLocks noGrp="1"/>
          </p:cNvSpPr>
          <p:nvPr>
            <p:ph type="dt" sz="half" idx="10"/>
          </p:nvPr>
        </p:nvSpPr>
        <p:spPr/>
        <p:txBody>
          <a:bodyPr/>
          <a:lstStyle>
            <a:lvl1pPr>
              <a:defRPr/>
            </a:lvl1pPr>
          </a:lstStyle>
          <a:p>
            <a:pPr>
              <a:defRPr/>
            </a:pPr>
            <a:fld id="{DE6292A5-0C1D-4A4B-97B1-FBE107FCC49D}" type="datetime1">
              <a:rPr lang="en-US"/>
              <a:pPr>
                <a:defRPr/>
              </a:pPr>
              <a:t>7/12/2024</a:t>
            </a:fld>
            <a:endParaRPr lang="en-US"/>
          </a:p>
        </p:txBody>
      </p:sp>
      <p:sp>
        <p:nvSpPr>
          <p:cNvPr id="6" name="Footer Placeholder 4">
            <a:extLst>
              <a:ext uri="{FF2B5EF4-FFF2-40B4-BE49-F238E27FC236}">
                <a16:creationId xmlns:a16="http://schemas.microsoft.com/office/drawing/2014/main" id="{C0D6FBB3-9EA2-48C5-BB6E-13714282A924}"/>
              </a:ext>
            </a:extLst>
          </p:cNvPr>
          <p:cNvSpPr>
            <a:spLocks noGrp="1"/>
          </p:cNvSpPr>
          <p:nvPr>
            <p:ph type="ftr" sz="quarter" idx="11"/>
          </p:nvPr>
        </p:nvSpPr>
        <p:spPr/>
        <p:txBody>
          <a:bodyPr/>
          <a:lstStyle>
            <a:lvl1pPr>
              <a:defRPr/>
            </a:lvl1pPr>
          </a:lstStyle>
          <a:p>
            <a:pPr>
              <a:defRPr/>
            </a:pPr>
            <a:r>
              <a:rPr lang="en-US"/>
              <a:t>GloTech Corporation</a:t>
            </a:r>
          </a:p>
        </p:txBody>
      </p:sp>
      <p:sp>
        <p:nvSpPr>
          <p:cNvPr id="7" name="Slide Number Placeholder 5">
            <a:extLst>
              <a:ext uri="{FF2B5EF4-FFF2-40B4-BE49-F238E27FC236}">
                <a16:creationId xmlns:a16="http://schemas.microsoft.com/office/drawing/2014/main" id="{66C71A98-90AD-45CD-8F15-62323AEFEE20}"/>
              </a:ext>
            </a:extLst>
          </p:cNvPr>
          <p:cNvSpPr>
            <a:spLocks noGrp="1"/>
          </p:cNvSpPr>
          <p:nvPr>
            <p:ph type="sldNum" sz="quarter" idx="12"/>
          </p:nvPr>
        </p:nvSpPr>
        <p:spPr/>
        <p:txBody>
          <a:bodyPr/>
          <a:lstStyle>
            <a:lvl1pPr>
              <a:defRPr/>
            </a:lvl1pPr>
          </a:lstStyle>
          <a:p>
            <a:fld id="{1AD9EAC6-E1EA-4C9E-9D65-5A3242C312C6}" type="slidenum">
              <a:rPr lang="en-US" altLang="en-US"/>
              <a:pPr/>
              <a:t>‹#›</a:t>
            </a:fld>
            <a:endParaRPr lang="en-US" altLang="en-US"/>
          </a:p>
        </p:txBody>
      </p:sp>
    </p:spTree>
    <p:extLst>
      <p:ext uri="{BB962C8B-B14F-4D97-AF65-F5344CB8AC3E}">
        <p14:creationId xmlns:p14="http://schemas.microsoft.com/office/powerpoint/2010/main" val="67182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C3E611-796E-4D2F-A65F-3D5534C2EA6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B03F294-DF6B-421F-A1E1-80FB26BCFBF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E5C1F32-F224-4FD3-8923-531110B2C32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B6536AE-6279-4748-8D3A-A9F38A6A638E}" type="datetime1">
              <a:rPr lang="en-US"/>
              <a:pPr>
                <a:defRPr/>
              </a:pPr>
              <a:t>7/12/2024</a:t>
            </a:fld>
            <a:endParaRPr lang="en-US"/>
          </a:p>
        </p:txBody>
      </p:sp>
      <p:sp>
        <p:nvSpPr>
          <p:cNvPr id="5" name="Footer Placeholder 4">
            <a:extLst>
              <a:ext uri="{FF2B5EF4-FFF2-40B4-BE49-F238E27FC236}">
                <a16:creationId xmlns:a16="http://schemas.microsoft.com/office/drawing/2014/main" id="{4E89CFAB-A9EB-4228-98EC-27EA5A3D3B8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GloTech Corporation</a:t>
            </a:r>
          </a:p>
        </p:txBody>
      </p:sp>
      <p:sp>
        <p:nvSpPr>
          <p:cNvPr id="6" name="Slide Number Placeholder 5">
            <a:extLst>
              <a:ext uri="{FF2B5EF4-FFF2-40B4-BE49-F238E27FC236}">
                <a16:creationId xmlns:a16="http://schemas.microsoft.com/office/drawing/2014/main" id="{FAF7F38F-064A-48C5-9DBF-FF5BA22B592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F895FA6-7390-4CF6-BC51-4DFCC9E8672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gif"/><Relationship Id="rId2" Type="http://schemas.openxmlformats.org/officeDocument/2006/relationships/image" Target="../media/image9.gif"/><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Picture 3" descr="GloTech New Logo.png"/>
          <p:cNvPicPr>
            <a:picLocks noChangeAspect="1"/>
          </p:cNvPicPr>
          <p:nvPr/>
        </p:nvPicPr>
        <p:blipFill rotWithShape="1">
          <a:blip r:embed="rId4" cstate="print"/>
          <a:srcRect b="4713"/>
          <a:stretch/>
        </p:blipFill>
        <p:spPr>
          <a:xfrm>
            <a:off x="6194257" y="0"/>
            <a:ext cx="681179" cy="492125"/>
          </a:xfrm>
          <a:prstGeom prst="rect">
            <a:avLst/>
          </a:prstGeom>
        </p:spPr>
      </p:pic>
      <p:sp>
        <p:nvSpPr>
          <p:cNvPr id="2050" name="Title 3">
            <a:extLst>
              <a:ext uri="{FF2B5EF4-FFF2-40B4-BE49-F238E27FC236}">
                <a16:creationId xmlns:a16="http://schemas.microsoft.com/office/drawing/2014/main" id="{654A0810-100E-4F8C-AD14-424D3E2C5A2C}"/>
              </a:ext>
            </a:extLst>
          </p:cNvPr>
          <p:cNvSpPr>
            <a:spLocks noGrp="1"/>
          </p:cNvSpPr>
          <p:nvPr>
            <p:ph type="ctrTitle"/>
          </p:nvPr>
        </p:nvSpPr>
        <p:spPr>
          <a:xfrm>
            <a:off x="1023938" y="1507247"/>
            <a:ext cx="7772400" cy="1470025"/>
          </a:xfrm>
        </p:spPr>
        <p:txBody>
          <a:bodyPr/>
          <a:lstStyle/>
          <a:p>
            <a:pPr algn="r"/>
            <a:r>
              <a:rPr lang="en-US" altLang="en-US" dirty="0"/>
              <a:t>Market Overview: </a:t>
            </a:r>
            <a:br>
              <a:rPr lang="en-US" altLang="en-US" dirty="0"/>
            </a:br>
            <a:r>
              <a:rPr lang="en-US" altLang="en-US" dirty="0"/>
              <a:t>Pumps</a:t>
            </a:r>
          </a:p>
        </p:txBody>
      </p:sp>
      <p:sp>
        <p:nvSpPr>
          <p:cNvPr id="5" name="TextBox 4"/>
          <p:cNvSpPr txBox="1"/>
          <p:nvPr/>
        </p:nvSpPr>
        <p:spPr>
          <a:xfrm>
            <a:off x="6875436" y="76203"/>
            <a:ext cx="2138855" cy="369332"/>
          </a:xfrm>
          <a:prstGeom prst="rect">
            <a:avLst/>
          </a:prstGeom>
          <a:noFill/>
        </p:spPr>
        <p:txBody>
          <a:bodyPr wrap="none" rtlCol="0">
            <a:spAutoFit/>
          </a:bodyPr>
          <a:lstStyle/>
          <a:p>
            <a:r>
              <a:rPr lang="en-US" b="1" dirty="0">
                <a:solidFill>
                  <a:srgbClr val="1C71C1"/>
                </a:solidFill>
                <a:latin typeface="+mj-lt"/>
              </a:rPr>
              <a:t>GloTech Corporation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factory&#10;&#10;Description automatically generated">
            <a:extLst>
              <a:ext uri="{FF2B5EF4-FFF2-40B4-BE49-F238E27FC236}">
                <a16:creationId xmlns:a16="http://schemas.microsoft.com/office/drawing/2014/main" id="{AE2CF669-6E29-F42D-FF59-0DBE32624489}"/>
              </a:ext>
            </a:extLst>
          </p:cNvPr>
          <p:cNvPicPr>
            <a:picLocks noChangeAspect="1"/>
          </p:cNvPicPr>
          <p:nvPr/>
        </p:nvPicPr>
        <p:blipFill rotWithShape="1">
          <a:blip r:embed="rId2">
            <a:extLst>
              <a:ext uri="{28A0092B-C50C-407E-A947-70E740481C1C}">
                <a14:useLocalDpi xmlns:a14="http://schemas.microsoft.com/office/drawing/2010/main" val="0"/>
              </a:ext>
            </a:extLst>
          </a:blip>
          <a:srcRect l="4393" t="19678" r="22143" b="7682"/>
          <a:stretch/>
        </p:blipFill>
        <p:spPr>
          <a:xfrm>
            <a:off x="498475" y="4248115"/>
            <a:ext cx="2479675" cy="1819282"/>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45" name="Picture 44" descr="A fire hydrant&#10;&#10;Description automatically generated">
            <a:extLst>
              <a:ext uri="{FF2B5EF4-FFF2-40B4-BE49-F238E27FC236}">
                <a16:creationId xmlns:a16="http://schemas.microsoft.com/office/drawing/2014/main" id="{3239057C-C0F1-4C2D-A75A-7DF1541A835D}"/>
              </a:ext>
            </a:extLst>
          </p:cNvPr>
          <p:cNvPicPr>
            <a:picLocks noChangeAspect="1"/>
          </p:cNvPicPr>
          <p:nvPr/>
        </p:nvPicPr>
        <p:blipFill rotWithShape="1">
          <a:blip r:embed="rId3"/>
          <a:srcRect t="16009" r="11519" b="18016"/>
          <a:stretch/>
        </p:blipFill>
        <p:spPr>
          <a:xfrm>
            <a:off x="3294939" y="4248114"/>
            <a:ext cx="5350586" cy="1819282"/>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3" name="Picture 2" descr="A picture containing text, sky, outdoor, grass&#10;&#10;Description automatically generated">
            <a:extLst>
              <a:ext uri="{FF2B5EF4-FFF2-40B4-BE49-F238E27FC236}">
                <a16:creationId xmlns:a16="http://schemas.microsoft.com/office/drawing/2014/main" id="{9FDCD759-FE27-4FDE-924A-055FEA0FCAB9}"/>
              </a:ext>
            </a:extLst>
          </p:cNvPr>
          <p:cNvPicPr>
            <a:picLocks noChangeAspect="1"/>
          </p:cNvPicPr>
          <p:nvPr/>
        </p:nvPicPr>
        <p:blipFill rotWithShape="1">
          <a:blip r:embed="rId4">
            <a:extLst>
              <a:ext uri="{28A0092B-C50C-407E-A947-70E740481C1C}">
                <a14:useLocalDpi xmlns:a14="http://schemas.microsoft.com/office/drawing/2010/main" val="0"/>
              </a:ext>
            </a:extLst>
          </a:blip>
          <a:srcRect t="15139" b="29525"/>
          <a:stretch/>
        </p:blipFill>
        <p:spPr>
          <a:xfrm>
            <a:off x="6105526" y="1877227"/>
            <a:ext cx="2489200"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5" name="Picture 4" descr="A picture containing floor, blue&#10;&#10;Description automatically generated">
            <a:extLst>
              <a:ext uri="{FF2B5EF4-FFF2-40B4-BE49-F238E27FC236}">
                <a16:creationId xmlns:a16="http://schemas.microsoft.com/office/drawing/2014/main" id="{6C9635C7-D065-4990-9368-17D2F4FBC6F5}"/>
              </a:ext>
            </a:extLst>
          </p:cNvPr>
          <p:cNvPicPr>
            <a:picLocks noChangeAspect="1"/>
          </p:cNvPicPr>
          <p:nvPr/>
        </p:nvPicPr>
        <p:blipFill rotWithShape="1">
          <a:blip r:embed="rId5">
            <a:extLst>
              <a:ext uri="{28A0092B-C50C-407E-A947-70E740481C1C}">
                <a14:useLocalDpi xmlns:a14="http://schemas.microsoft.com/office/drawing/2010/main" val="0"/>
              </a:ext>
            </a:extLst>
          </a:blip>
          <a:srcRect l="9302" r="13228"/>
          <a:stretch/>
        </p:blipFill>
        <p:spPr>
          <a:xfrm>
            <a:off x="3294939" y="1877227"/>
            <a:ext cx="2509675" cy="182062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44" name="Picture 43" descr="A picture containing outdoor, building, road, blue&#10;&#10;Description automatically generated">
            <a:extLst>
              <a:ext uri="{FF2B5EF4-FFF2-40B4-BE49-F238E27FC236}">
                <a16:creationId xmlns:a16="http://schemas.microsoft.com/office/drawing/2014/main" id="{24A5BF46-40F2-4F75-990C-4E98C45315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654" t="16142" r="13188" b="13083"/>
          <a:stretch/>
        </p:blipFill>
        <p:spPr>
          <a:xfrm>
            <a:off x="498475" y="1877227"/>
            <a:ext cx="2495552"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10</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End Suction Centrifugal</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Photos of past centrifugal pump lines</a:t>
            </a:r>
          </a:p>
        </p:txBody>
      </p:sp>
      <p:sp>
        <p:nvSpPr>
          <p:cNvPr id="37" name="Rectangle 36">
            <a:extLst>
              <a:ext uri="{FF2B5EF4-FFF2-40B4-BE49-F238E27FC236}">
                <a16:creationId xmlns:a16="http://schemas.microsoft.com/office/drawing/2014/main" id="{42ED6EF2-3C71-4580-BAFE-E7D7D330B7B9}"/>
              </a:ext>
            </a:extLst>
          </p:cNvPr>
          <p:cNvSpPr/>
          <p:nvPr/>
        </p:nvSpPr>
        <p:spPr>
          <a:xfrm>
            <a:off x="498475" y="3697847"/>
            <a:ext cx="2479675" cy="246063"/>
          </a:xfrm>
          <a:prstGeom prst="rect">
            <a:avLst/>
          </a:prstGeom>
        </p:spPr>
        <p:txBody>
          <a:bodyPr>
            <a:spAutoFit/>
          </a:bodyPr>
          <a:lstStyle/>
          <a:p>
            <a:pPr algn="ctr">
              <a:defRPr/>
            </a:pPr>
            <a:r>
              <a:rPr lang="en-US" sz="1000" i="1" dirty="0">
                <a:latin typeface="+mj-lt"/>
                <a:cs typeface="Arial" charset="0"/>
              </a:rPr>
              <a:t>P2303 End Gun Booster</a:t>
            </a:r>
            <a:endParaRPr lang="en-US" sz="1000" dirty="0">
              <a:latin typeface="+mj-lt"/>
              <a:cs typeface="Arial" charset="0"/>
            </a:endParaRPr>
          </a:p>
        </p:txBody>
      </p:sp>
      <p:sp>
        <p:nvSpPr>
          <p:cNvPr id="38" name="Rectangle 37">
            <a:extLst>
              <a:ext uri="{FF2B5EF4-FFF2-40B4-BE49-F238E27FC236}">
                <a16:creationId xmlns:a16="http://schemas.microsoft.com/office/drawing/2014/main" id="{3CEDC3EF-C4C7-414F-AB82-E9D477B6F145}"/>
              </a:ext>
            </a:extLst>
          </p:cNvPr>
          <p:cNvSpPr/>
          <p:nvPr/>
        </p:nvSpPr>
        <p:spPr>
          <a:xfrm>
            <a:off x="3322638" y="3697847"/>
            <a:ext cx="2479675" cy="246063"/>
          </a:xfrm>
          <a:prstGeom prst="rect">
            <a:avLst/>
          </a:prstGeom>
        </p:spPr>
        <p:txBody>
          <a:bodyPr>
            <a:spAutoFit/>
          </a:bodyPr>
          <a:lstStyle/>
          <a:p>
            <a:pPr algn="ctr">
              <a:defRPr/>
            </a:pPr>
            <a:r>
              <a:rPr lang="en-US" sz="1000" i="1" dirty="0">
                <a:latin typeface="+mj-lt"/>
                <a:cs typeface="Arial" charset="0"/>
              </a:rPr>
              <a:t>P2303 Product Assembly</a:t>
            </a:r>
            <a:endParaRPr lang="en-US" sz="1000" dirty="0">
              <a:latin typeface="+mj-lt"/>
              <a:cs typeface="Arial" charset="0"/>
            </a:endParaRPr>
          </a:p>
        </p:txBody>
      </p:sp>
      <p:sp>
        <p:nvSpPr>
          <p:cNvPr id="39" name="Rectangle 38">
            <a:extLst>
              <a:ext uri="{FF2B5EF4-FFF2-40B4-BE49-F238E27FC236}">
                <a16:creationId xmlns:a16="http://schemas.microsoft.com/office/drawing/2014/main" id="{C9050E15-06E3-4D98-9AA7-53C2811C9E8B}"/>
              </a:ext>
            </a:extLst>
          </p:cNvPr>
          <p:cNvSpPr/>
          <p:nvPr/>
        </p:nvSpPr>
        <p:spPr>
          <a:xfrm>
            <a:off x="6105525" y="3697847"/>
            <a:ext cx="2478088" cy="246063"/>
          </a:xfrm>
          <a:prstGeom prst="rect">
            <a:avLst/>
          </a:prstGeom>
        </p:spPr>
        <p:txBody>
          <a:bodyPr>
            <a:spAutoFit/>
          </a:bodyPr>
          <a:lstStyle/>
          <a:p>
            <a:pPr algn="ctr">
              <a:defRPr/>
            </a:pPr>
            <a:r>
              <a:rPr lang="en-US" sz="1000" i="1" dirty="0">
                <a:latin typeface="+mj-lt"/>
                <a:cs typeface="Arial" charset="0"/>
              </a:rPr>
              <a:t>P2303 Installation</a:t>
            </a:r>
            <a:endParaRPr lang="en-US" sz="1000" dirty="0">
              <a:latin typeface="+mj-lt"/>
              <a:cs typeface="Arial" charset="0"/>
            </a:endParaRPr>
          </a:p>
        </p:txBody>
      </p:sp>
      <p:sp>
        <p:nvSpPr>
          <p:cNvPr id="40" name="Rectangle 39">
            <a:extLst>
              <a:ext uri="{FF2B5EF4-FFF2-40B4-BE49-F238E27FC236}">
                <a16:creationId xmlns:a16="http://schemas.microsoft.com/office/drawing/2014/main" id="{41A0D22C-5C28-4DE8-8583-5F8862C1C720}"/>
              </a:ext>
            </a:extLst>
          </p:cNvPr>
          <p:cNvSpPr/>
          <p:nvPr/>
        </p:nvSpPr>
        <p:spPr>
          <a:xfrm>
            <a:off x="498475" y="6071160"/>
            <a:ext cx="2479675" cy="247650"/>
          </a:xfrm>
          <a:prstGeom prst="rect">
            <a:avLst/>
          </a:prstGeom>
        </p:spPr>
        <p:txBody>
          <a:bodyPr>
            <a:spAutoFit/>
          </a:bodyPr>
          <a:lstStyle/>
          <a:p>
            <a:pPr algn="ctr">
              <a:defRPr/>
            </a:pPr>
            <a:r>
              <a:rPr lang="en-US" sz="1000" i="1" dirty="0">
                <a:latin typeface="+mj-lt"/>
                <a:cs typeface="Arial" charset="0"/>
              </a:rPr>
              <a:t>P2100 Installation</a:t>
            </a:r>
            <a:endParaRPr lang="en-US" sz="1000" dirty="0">
              <a:latin typeface="+mj-lt"/>
              <a:cs typeface="Arial" charset="0"/>
            </a:endParaRPr>
          </a:p>
        </p:txBody>
      </p:sp>
      <p:sp>
        <p:nvSpPr>
          <p:cNvPr id="41" name="Rectangle 40">
            <a:extLst>
              <a:ext uri="{FF2B5EF4-FFF2-40B4-BE49-F238E27FC236}">
                <a16:creationId xmlns:a16="http://schemas.microsoft.com/office/drawing/2014/main" id="{3C2E93C7-AC40-457B-8F78-C27D6B8591CA}"/>
              </a:ext>
            </a:extLst>
          </p:cNvPr>
          <p:cNvSpPr/>
          <p:nvPr/>
        </p:nvSpPr>
        <p:spPr>
          <a:xfrm>
            <a:off x="4730395" y="6071160"/>
            <a:ext cx="2479675" cy="247650"/>
          </a:xfrm>
          <a:prstGeom prst="rect">
            <a:avLst/>
          </a:prstGeom>
        </p:spPr>
        <p:txBody>
          <a:bodyPr>
            <a:spAutoFit/>
          </a:bodyPr>
          <a:lstStyle/>
          <a:p>
            <a:pPr algn="ctr">
              <a:defRPr/>
            </a:pPr>
            <a:r>
              <a:rPr lang="en-US" sz="1000" i="1" dirty="0">
                <a:latin typeface="+mj-lt"/>
                <a:cs typeface="Arial" charset="0"/>
              </a:rPr>
              <a:t>P2100 Series Prototypes</a:t>
            </a:r>
            <a:endParaRPr lang="en-US" sz="1000" dirty="0">
              <a:latin typeface="+mj-lt"/>
              <a:cs typeface="Arial" charset="0"/>
            </a:endParaRPr>
          </a:p>
        </p:txBody>
      </p:sp>
    </p:spTree>
    <p:extLst>
      <p:ext uri="{BB962C8B-B14F-4D97-AF65-F5344CB8AC3E}">
        <p14:creationId xmlns:p14="http://schemas.microsoft.com/office/powerpoint/2010/main" val="77796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11</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Split Case</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Split case pumps are an emerging area of opportunity for GloTech</a:t>
            </a:r>
          </a:p>
        </p:txBody>
      </p:sp>
      <p:graphicFrame>
        <p:nvGraphicFramePr>
          <p:cNvPr id="7" name="Table 2">
            <a:extLst>
              <a:ext uri="{FF2B5EF4-FFF2-40B4-BE49-F238E27FC236}">
                <a16:creationId xmlns:a16="http://schemas.microsoft.com/office/drawing/2014/main" id="{541D45D7-F1D1-49B4-87CF-044B90EFDA88}"/>
              </a:ext>
            </a:extLst>
          </p:cNvPr>
          <p:cNvGraphicFramePr>
            <a:graphicFrameLocks noGrp="1"/>
          </p:cNvGraphicFramePr>
          <p:nvPr>
            <p:extLst>
              <p:ext uri="{D42A27DB-BD31-4B8C-83A1-F6EECF244321}">
                <p14:modId xmlns:p14="http://schemas.microsoft.com/office/powerpoint/2010/main" val="2228971957"/>
              </p:ext>
            </p:extLst>
          </p:nvPr>
        </p:nvGraphicFramePr>
        <p:xfrm>
          <a:off x="4361993" y="2038504"/>
          <a:ext cx="4453086" cy="2274000"/>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274040">
                <a:tc>
                  <a:txBody>
                    <a:bodyPr/>
                    <a:lstStyle/>
                    <a:p>
                      <a:pPr algn="ctr">
                        <a:spcBef>
                          <a:spcPts val="300"/>
                        </a:spcBef>
                        <a:spcAft>
                          <a:spcPts val="300"/>
                        </a:spcAft>
                      </a:pPr>
                      <a:r>
                        <a:rPr lang="en-US" sz="1400" dirty="0"/>
                        <a:t>Product Description</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969200">
                <a:tc>
                  <a:txBody>
                    <a:bodyPr/>
                    <a:lstStyle/>
                    <a:p>
                      <a:pPr marL="0" indent="0" eaLnBrk="1" hangingPunct="1">
                        <a:spcBef>
                          <a:spcPts val="600"/>
                        </a:spcBef>
                        <a:buFont typeface="Arial" panose="020B0604020202020204" pitchFamily="34" charset="0"/>
                        <a:buNone/>
                      </a:pPr>
                      <a:r>
                        <a:rPr lang="en-US" altLang="en-US" sz="1400" dirty="0" err="1"/>
                        <a:t>GloTech’s</a:t>
                      </a:r>
                      <a:r>
                        <a:rPr lang="en-US" altLang="en-US" sz="1400" dirty="0"/>
                        <a:t> HS series of single or double suction split case centrifugal pumps are designed to pump clear or low viscosity liquids at moderate heads up to high volumes. These rugged, heavy-duty pumps are easy to maintain and can be used for a broad range of municipal and industrial applications.</a:t>
                      </a:r>
                    </a:p>
                  </a:txBody>
                  <a:tcPr marL="137160" marR="13716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graphicFrame>
        <p:nvGraphicFramePr>
          <p:cNvPr id="8" name="Table 7">
            <a:extLst>
              <a:ext uri="{FF2B5EF4-FFF2-40B4-BE49-F238E27FC236}">
                <a16:creationId xmlns:a16="http://schemas.microsoft.com/office/drawing/2014/main" id="{57FB4164-44A4-4011-8AE4-E459B8763D0E}"/>
              </a:ext>
            </a:extLst>
          </p:cNvPr>
          <p:cNvGraphicFramePr>
            <a:graphicFrameLocks noGrp="1"/>
          </p:cNvGraphicFramePr>
          <p:nvPr>
            <p:extLst>
              <p:ext uri="{D42A27DB-BD31-4B8C-83A1-F6EECF244321}">
                <p14:modId xmlns:p14="http://schemas.microsoft.com/office/powerpoint/2010/main" val="3911666539"/>
              </p:ext>
            </p:extLst>
          </p:nvPr>
        </p:nvGraphicFramePr>
        <p:xfrm>
          <a:off x="445825" y="4856835"/>
          <a:ext cx="3505200" cy="1679632"/>
        </p:xfrm>
        <a:graphic>
          <a:graphicData uri="http://schemas.openxmlformats.org/drawingml/2006/table">
            <a:tbl>
              <a:tblPr/>
              <a:tblGrid>
                <a:gridCol w="1658938">
                  <a:extLst>
                    <a:ext uri="{9D8B030D-6E8A-4147-A177-3AD203B41FA5}">
                      <a16:colId xmlns:a16="http://schemas.microsoft.com/office/drawing/2014/main" val="20000"/>
                    </a:ext>
                  </a:extLst>
                </a:gridCol>
                <a:gridCol w="920750">
                  <a:extLst>
                    <a:ext uri="{9D8B030D-6E8A-4147-A177-3AD203B41FA5}">
                      <a16:colId xmlns:a16="http://schemas.microsoft.com/office/drawing/2014/main" val="20001"/>
                    </a:ext>
                  </a:extLst>
                </a:gridCol>
                <a:gridCol w="925512">
                  <a:extLst>
                    <a:ext uri="{9D8B030D-6E8A-4147-A177-3AD203B41FA5}">
                      <a16:colId xmlns:a16="http://schemas.microsoft.com/office/drawing/2014/main" val="20002"/>
                    </a:ext>
                  </a:extLst>
                </a:gridCol>
              </a:tblGrid>
              <a:tr h="241736">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Calibri" pitchFamily="34" charset="0"/>
                          <a:cs typeface="Arial" charset="0"/>
                        </a:rPr>
                        <a:t>Summary Specifications</a:t>
                      </a:r>
                    </a:p>
                  </a:txBody>
                  <a:tcPr marL="58929" marR="58929" marT="29456" marB="2945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Discharge</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75 - 1000 mm</a:t>
                      </a:r>
                    </a:p>
                  </a:txBody>
                  <a:tcPr marL="58929" marR="58929" marT="29456" marB="29456" anchor="ctr"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3 - 40 in</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Max Flow</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20,000 m</a:t>
                      </a:r>
                      <a:r>
                        <a:rPr kumimoji="0" lang="en-US" sz="1100" b="0" i="0" u="none" strike="noStrike" cap="none" normalizeH="0" baseline="30000">
                          <a:ln>
                            <a:noFill/>
                          </a:ln>
                          <a:solidFill>
                            <a:schemeClr val="tx1"/>
                          </a:solidFill>
                          <a:effectLst/>
                          <a:latin typeface="Calibri" pitchFamily="34" charset="0"/>
                          <a:cs typeface="Arial" charset="0"/>
                        </a:rPr>
                        <a:t>3</a:t>
                      </a:r>
                      <a:r>
                        <a:rPr kumimoji="0" lang="en-US" sz="1100" b="0" i="0" u="none" strike="noStrike" cap="none" normalizeH="0" baseline="0">
                          <a:ln>
                            <a:noFill/>
                          </a:ln>
                          <a:solidFill>
                            <a:schemeClr val="tx1"/>
                          </a:solidFill>
                          <a:effectLst/>
                          <a:latin typeface="Calibri" pitchFamily="34" charset="0"/>
                          <a:cs typeface="Arial" charset="0"/>
                        </a:rPr>
                        <a:t>/h</a:t>
                      </a:r>
                    </a:p>
                  </a:txBody>
                  <a:tcPr marL="58929" marR="58929" marT="29456" marB="29456" anchor="ct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88,000 gpm</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Max Head</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190 m</a:t>
                      </a:r>
                    </a:p>
                  </a:txBody>
                  <a:tcPr marL="58929" marR="58929" marT="29456" marB="29456" anchor="ctr"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620 ft</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Efficiency</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63.0% - 92.0%</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4"/>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Max Operating Pressure</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2.5 MPa</a:t>
                      </a:r>
                    </a:p>
                  </a:txBody>
                  <a:tcPr marL="58929" marR="58929" marT="29456" marB="29456" anchor="ctr" horzOverflow="overflow">
                    <a:lnL>
                      <a:noFill/>
                    </a:lnL>
                    <a:lnR>
                      <a:noFill/>
                    </a:lnR>
                    <a:lnT>
                      <a:noFill/>
                    </a:lnT>
                    <a:lnB>
                      <a:noFill/>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363 psi</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2396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Calibri" pitchFamily="34" charset="0"/>
                          <a:cs typeface="Arial" charset="0"/>
                        </a:rPr>
                        <a:t>Max Temperature</a:t>
                      </a:r>
                    </a:p>
                  </a:txBody>
                  <a:tcPr marL="58929" marR="58929" marT="29456" marB="29456"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Calibri" pitchFamily="34" charset="0"/>
                          <a:cs typeface="Arial" charset="0"/>
                        </a:rPr>
                        <a:t>105°C</a:t>
                      </a:r>
                    </a:p>
                  </a:txBody>
                  <a:tcPr marL="58929" marR="58929" marT="29456" marB="29456"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Calibri" pitchFamily="34" charset="0"/>
                          <a:cs typeface="Arial" charset="0"/>
                        </a:rPr>
                        <a:t>220°F</a:t>
                      </a:r>
                    </a:p>
                  </a:txBody>
                  <a:tcPr marL="58929" marR="58929" marT="29456" marB="29456"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9" name="Table 2">
            <a:extLst>
              <a:ext uri="{FF2B5EF4-FFF2-40B4-BE49-F238E27FC236}">
                <a16:creationId xmlns:a16="http://schemas.microsoft.com/office/drawing/2014/main" id="{6FEC0CD9-9FE3-4C02-BE59-ABF91B263459}"/>
              </a:ext>
            </a:extLst>
          </p:cNvPr>
          <p:cNvGraphicFramePr>
            <a:graphicFrameLocks noGrp="1"/>
          </p:cNvGraphicFramePr>
          <p:nvPr>
            <p:extLst>
              <p:ext uri="{D42A27DB-BD31-4B8C-83A1-F6EECF244321}">
                <p14:modId xmlns:p14="http://schemas.microsoft.com/office/powerpoint/2010/main" val="177565439"/>
              </p:ext>
            </p:extLst>
          </p:nvPr>
        </p:nvGraphicFramePr>
        <p:xfrm>
          <a:off x="4361993" y="4856835"/>
          <a:ext cx="4453086" cy="1679632"/>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347997">
                <a:tc>
                  <a:txBody>
                    <a:bodyPr/>
                    <a:lstStyle/>
                    <a:p>
                      <a:pPr algn="ctr"/>
                      <a:r>
                        <a:rPr lang="en-US" sz="1400" dirty="0"/>
                        <a:t>Applications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331635">
                <a:tc>
                  <a:txBody>
                    <a:bodyPr/>
                    <a:lstStyle/>
                    <a:p>
                      <a:pPr marL="0" indent="0" eaLnBrk="1" hangingPunct="1">
                        <a:spcBef>
                          <a:spcPts val="600"/>
                        </a:spcBef>
                        <a:buFont typeface="Arial" panose="020B0604020202020204" pitchFamily="34" charset="0"/>
                        <a:buNone/>
                      </a:pPr>
                      <a:endParaRPr lang="en-US" alt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sp>
        <p:nvSpPr>
          <p:cNvPr id="10" name="TextBox 14">
            <a:extLst>
              <a:ext uri="{FF2B5EF4-FFF2-40B4-BE49-F238E27FC236}">
                <a16:creationId xmlns:a16="http://schemas.microsoft.com/office/drawing/2014/main" id="{2AC19B58-A01E-4CA8-B1F8-8ECA85CB057A}"/>
              </a:ext>
            </a:extLst>
          </p:cNvPr>
          <p:cNvSpPr txBox="1">
            <a:spLocks noChangeArrowheads="1"/>
          </p:cNvSpPr>
          <p:nvPr/>
        </p:nvSpPr>
        <p:spPr bwMode="auto">
          <a:xfrm>
            <a:off x="4419600" y="5327879"/>
            <a:ext cx="2362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dirty="0"/>
              <a:t>Water supply</a:t>
            </a:r>
          </a:p>
          <a:p>
            <a:pPr eaLnBrk="1" hangingPunct="1">
              <a:spcBef>
                <a:spcPts val="600"/>
              </a:spcBef>
              <a:buFont typeface="Arial" panose="020B0604020202020204" pitchFamily="34" charset="0"/>
              <a:buChar char="•"/>
            </a:pPr>
            <a:r>
              <a:rPr lang="en-US" altLang="en-US" sz="1200" dirty="0"/>
              <a:t>Irrigation and drainage</a:t>
            </a:r>
          </a:p>
          <a:p>
            <a:pPr eaLnBrk="1" hangingPunct="1">
              <a:spcBef>
                <a:spcPts val="600"/>
              </a:spcBef>
              <a:buFont typeface="Arial" panose="020B0604020202020204" pitchFamily="34" charset="0"/>
              <a:buChar char="•"/>
            </a:pPr>
            <a:r>
              <a:rPr lang="en-US" altLang="en-US" sz="1200" dirty="0"/>
              <a:t>Power generation</a:t>
            </a:r>
          </a:p>
          <a:p>
            <a:pPr eaLnBrk="1" hangingPunct="1">
              <a:spcBef>
                <a:spcPts val="600"/>
              </a:spcBef>
              <a:buFont typeface="Arial" panose="020B0604020202020204" pitchFamily="34" charset="0"/>
              <a:buChar char="•"/>
            </a:pPr>
            <a:r>
              <a:rPr lang="en-US" altLang="en-US" sz="1200" dirty="0"/>
              <a:t>Industrial water circulation </a:t>
            </a:r>
          </a:p>
        </p:txBody>
      </p:sp>
      <p:sp>
        <p:nvSpPr>
          <p:cNvPr id="11" name="TextBox 16">
            <a:extLst>
              <a:ext uri="{FF2B5EF4-FFF2-40B4-BE49-F238E27FC236}">
                <a16:creationId xmlns:a16="http://schemas.microsoft.com/office/drawing/2014/main" id="{4090EAAC-0721-4DF2-9E7A-578FCF0573D3}"/>
              </a:ext>
            </a:extLst>
          </p:cNvPr>
          <p:cNvSpPr txBox="1">
            <a:spLocks noChangeArrowheads="1"/>
          </p:cNvSpPr>
          <p:nvPr/>
        </p:nvSpPr>
        <p:spPr bwMode="auto">
          <a:xfrm>
            <a:off x="6781800" y="5327879"/>
            <a:ext cx="2033279"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dirty="0"/>
              <a:t>Fire fighting</a:t>
            </a:r>
          </a:p>
          <a:p>
            <a:pPr eaLnBrk="1" hangingPunct="1">
              <a:spcBef>
                <a:spcPts val="600"/>
              </a:spcBef>
              <a:buFont typeface="Arial" panose="020B0604020202020204" pitchFamily="34" charset="0"/>
              <a:buChar char="•"/>
            </a:pPr>
            <a:r>
              <a:rPr lang="en-US" altLang="en-US" sz="1200" dirty="0"/>
              <a:t>HVAC</a:t>
            </a:r>
          </a:p>
          <a:p>
            <a:pPr eaLnBrk="1" hangingPunct="1">
              <a:spcBef>
                <a:spcPts val="600"/>
              </a:spcBef>
              <a:buFont typeface="Arial" panose="020B0604020202020204" pitchFamily="34" charset="0"/>
              <a:buChar char="•"/>
            </a:pPr>
            <a:r>
              <a:rPr lang="en-US" altLang="en-US" sz="1200" dirty="0"/>
              <a:t>Marine service</a:t>
            </a:r>
          </a:p>
          <a:p>
            <a:pPr eaLnBrk="1" hangingPunct="1">
              <a:spcBef>
                <a:spcPts val="600"/>
              </a:spcBef>
              <a:buFont typeface="Arial" panose="020B0604020202020204" pitchFamily="34" charset="0"/>
              <a:buChar char="•"/>
            </a:pPr>
            <a:r>
              <a:rPr lang="en-US" altLang="en-US" sz="1200" dirty="0"/>
              <a:t>Seawater desalination</a:t>
            </a:r>
          </a:p>
        </p:txBody>
      </p:sp>
      <p:pic>
        <p:nvPicPr>
          <p:cNvPr id="12" name="Picture 2" descr="C:\Users\Zhao Yipeng\AppData\Local\Microsoft\Windows\Temporary Internet Files\Content.Outlook\ZB0XA0MZ\Split Case Pump.jpg">
            <a:extLst>
              <a:ext uri="{FF2B5EF4-FFF2-40B4-BE49-F238E27FC236}">
                <a16:creationId xmlns:a16="http://schemas.microsoft.com/office/drawing/2014/main" id="{EC9D4CFA-8391-442C-AC94-B4AD94CAF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63" y="1682408"/>
            <a:ext cx="2651125" cy="292893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07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12</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Split Case</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GloTech has successfully supplied our HS series split case pumps in some high-profile projects</a:t>
            </a:r>
          </a:p>
        </p:txBody>
      </p:sp>
      <p:pic>
        <p:nvPicPr>
          <p:cNvPr id="20" name="Picture 40" descr="未标题-1 副本副本">
            <a:extLst>
              <a:ext uri="{FF2B5EF4-FFF2-40B4-BE49-F238E27FC236}">
                <a16:creationId xmlns:a16="http://schemas.microsoft.com/office/drawing/2014/main" id="{6914D6FB-7299-4B34-A906-9D6F1FD99ED5}"/>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l="6325" r="18729"/>
          <a:stretch>
            <a:fillRect/>
          </a:stretch>
        </p:blipFill>
        <p:spPr bwMode="auto">
          <a:xfrm>
            <a:off x="317982" y="2376307"/>
            <a:ext cx="400367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indoor, blue, device, dirty&#10;&#10;Description automatically generated">
            <a:extLst>
              <a:ext uri="{FF2B5EF4-FFF2-40B4-BE49-F238E27FC236}">
                <a16:creationId xmlns:a16="http://schemas.microsoft.com/office/drawing/2014/main" id="{E515BC8C-CB7C-4B83-9B55-3A8A5CE04DBA}"/>
              </a:ext>
            </a:extLst>
          </p:cNvPr>
          <p:cNvPicPr>
            <a:picLocks noChangeAspect="1"/>
          </p:cNvPicPr>
          <p:nvPr/>
        </p:nvPicPr>
        <p:blipFill rotWithShape="1">
          <a:blip r:embed="rId3">
            <a:extLst>
              <a:ext uri="{28A0092B-C50C-407E-A947-70E740481C1C}">
                <a14:useLocalDpi xmlns:a14="http://schemas.microsoft.com/office/drawing/2010/main" val="0"/>
              </a:ext>
            </a:extLst>
          </a:blip>
          <a:srcRect t="24868" b="2975"/>
          <a:stretch/>
        </p:blipFill>
        <p:spPr>
          <a:xfrm>
            <a:off x="4572000" y="1312882"/>
            <a:ext cx="3686106" cy="149612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23" name="Rectangle 22">
            <a:extLst>
              <a:ext uri="{FF2B5EF4-FFF2-40B4-BE49-F238E27FC236}">
                <a16:creationId xmlns:a16="http://schemas.microsoft.com/office/drawing/2014/main" id="{2FFEEBE9-5CFA-47A3-BF41-65D35602CDD9}"/>
              </a:ext>
            </a:extLst>
          </p:cNvPr>
          <p:cNvSpPr/>
          <p:nvPr/>
        </p:nvSpPr>
        <p:spPr>
          <a:xfrm>
            <a:off x="4572000" y="2823492"/>
            <a:ext cx="3686106" cy="246063"/>
          </a:xfrm>
          <a:prstGeom prst="rect">
            <a:avLst/>
          </a:prstGeom>
        </p:spPr>
        <p:txBody>
          <a:bodyPr wrap="square">
            <a:spAutoFit/>
          </a:bodyPr>
          <a:lstStyle/>
          <a:p>
            <a:pPr algn="ctr">
              <a:defRPr/>
            </a:pPr>
            <a:r>
              <a:rPr lang="en-US" sz="1000" i="1" dirty="0">
                <a:latin typeface="+mj-lt"/>
                <a:cs typeface="Arial" charset="0"/>
              </a:rPr>
              <a:t>125HS-290 pump during construction of 220 Central Park, NYC</a:t>
            </a:r>
            <a:endParaRPr lang="en-US" sz="1000" dirty="0">
              <a:latin typeface="+mj-lt"/>
              <a:cs typeface="Arial" charset="0"/>
            </a:endParaRPr>
          </a:p>
        </p:txBody>
      </p:sp>
      <p:pic>
        <p:nvPicPr>
          <p:cNvPr id="24" name="Picture 23" descr="A picture containing sky, ground&#10;&#10;Description automatically generated">
            <a:extLst>
              <a:ext uri="{FF2B5EF4-FFF2-40B4-BE49-F238E27FC236}">
                <a16:creationId xmlns:a16="http://schemas.microsoft.com/office/drawing/2014/main" id="{250FFC89-CFDE-4F82-97D7-A3A684CF77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9" t="20662" r="21222" b="41453"/>
          <a:stretch/>
        </p:blipFill>
        <p:spPr>
          <a:xfrm>
            <a:off x="4572000" y="3131727"/>
            <a:ext cx="3686105" cy="149612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25" name="Rectangle 24">
            <a:extLst>
              <a:ext uri="{FF2B5EF4-FFF2-40B4-BE49-F238E27FC236}">
                <a16:creationId xmlns:a16="http://schemas.microsoft.com/office/drawing/2014/main" id="{E0C663A3-01B9-4AD1-93CB-1D5D1F80D224}"/>
              </a:ext>
            </a:extLst>
          </p:cNvPr>
          <p:cNvSpPr/>
          <p:nvPr/>
        </p:nvSpPr>
        <p:spPr>
          <a:xfrm>
            <a:off x="4572000" y="4640269"/>
            <a:ext cx="3686106" cy="246063"/>
          </a:xfrm>
          <a:prstGeom prst="rect">
            <a:avLst/>
          </a:prstGeom>
        </p:spPr>
        <p:txBody>
          <a:bodyPr wrap="square">
            <a:spAutoFit/>
          </a:bodyPr>
          <a:lstStyle/>
          <a:p>
            <a:pPr algn="ctr">
              <a:defRPr/>
            </a:pPr>
            <a:r>
              <a:rPr lang="en-US" sz="1000" i="1" dirty="0">
                <a:latin typeface="+mj-lt"/>
                <a:cs typeface="Arial" charset="0"/>
              </a:rPr>
              <a:t>300HS0.41-91.5 pumps installed at the Nile River, Sudan</a:t>
            </a:r>
            <a:endParaRPr lang="en-US" sz="1000" dirty="0">
              <a:latin typeface="+mj-lt"/>
              <a:cs typeface="Arial" charset="0"/>
            </a:endParaRPr>
          </a:p>
        </p:txBody>
      </p:sp>
      <p:pic>
        <p:nvPicPr>
          <p:cNvPr id="3" name="Picture 2" descr="A picture containing ground, outdoor, parked&#10;&#10;Description automatically generated">
            <a:extLst>
              <a:ext uri="{FF2B5EF4-FFF2-40B4-BE49-F238E27FC236}">
                <a16:creationId xmlns:a16="http://schemas.microsoft.com/office/drawing/2014/main" id="{AA3FF9E1-BD37-945C-4376-BFE240080C52}"/>
              </a:ext>
            </a:extLst>
          </p:cNvPr>
          <p:cNvPicPr>
            <a:picLocks noChangeAspect="1"/>
          </p:cNvPicPr>
          <p:nvPr/>
        </p:nvPicPr>
        <p:blipFill rotWithShape="1">
          <a:blip r:embed="rId5">
            <a:extLst>
              <a:ext uri="{28A0092B-C50C-407E-A947-70E740481C1C}">
                <a14:useLocalDpi xmlns:a14="http://schemas.microsoft.com/office/drawing/2010/main" val="0"/>
              </a:ext>
            </a:extLst>
          </a:blip>
          <a:srcRect t="14284" b="31598"/>
          <a:stretch/>
        </p:blipFill>
        <p:spPr>
          <a:xfrm>
            <a:off x="4596696" y="4950572"/>
            <a:ext cx="3686106" cy="149612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571E05AF-A937-087B-2CEC-1F996418C793}"/>
              </a:ext>
            </a:extLst>
          </p:cNvPr>
          <p:cNvSpPr/>
          <p:nvPr/>
        </p:nvSpPr>
        <p:spPr>
          <a:xfrm>
            <a:off x="4572000" y="6457046"/>
            <a:ext cx="3686106" cy="246063"/>
          </a:xfrm>
          <a:prstGeom prst="rect">
            <a:avLst/>
          </a:prstGeom>
        </p:spPr>
        <p:txBody>
          <a:bodyPr wrap="square">
            <a:spAutoFit/>
          </a:bodyPr>
          <a:lstStyle/>
          <a:p>
            <a:pPr algn="ctr">
              <a:defRPr/>
            </a:pPr>
            <a:r>
              <a:rPr lang="en-US" sz="1000" i="1" dirty="0">
                <a:latin typeface="+mj-lt"/>
                <a:cs typeface="Arial" charset="0"/>
              </a:rPr>
              <a:t>150HS-605 pumps installed in the Ukraine</a:t>
            </a:r>
            <a:endParaRPr lang="en-US" sz="1000" dirty="0">
              <a:latin typeface="+mj-lt"/>
              <a:cs typeface="Arial" charset="0"/>
            </a:endParaRPr>
          </a:p>
        </p:txBody>
      </p:sp>
    </p:spTree>
    <p:extLst>
      <p:ext uri="{BB962C8B-B14F-4D97-AF65-F5344CB8AC3E}">
        <p14:creationId xmlns:p14="http://schemas.microsoft.com/office/powerpoint/2010/main" val="421851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wall, indoor&#10;&#10;Description automatically generated">
            <a:extLst>
              <a:ext uri="{FF2B5EF4-FFF2-40B4-BE49-F238E27FC236}">
                <a16:creationId xmlns:a16="http://schemas.microsoft.com/office/drawing/2014/main" id="{A89516F8-F777-A81F-58B9-F8A41F2852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18" t="40190" r="15806" b="4150"/>
          <a:stretch/>
        </p:blipFill>
        <p:spPr>
          <a:xfrm>
            <a:off x="320211" y="1843453"/>
            <a:ext cx="2718265" cy="199326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3" name="Picture 22" descr="A picture containing ground, red, farm machine, grill&#10;&#10;Description automatically generated">
            <a:extLst>
              <a:ext uri="{FF2B5EF4-FFF2-40B4-BE49-F238E27FC236}">
                <a16:creationId xmlns:a16="http://schemas.microsoft.com/office/drawing/2014/main" id="{1E393124-A127-4B20-851C-B6AF5B783503}"/>
              </a:ext>
            </a:extLst>
          </p:cNvPr>
          <p:cNvPicPr>
            <a:picLocks noChangeAspect="1"/>
          </p:cNvPicPr>
          <p:nvPr/>
        </p:nvPicPr>
        <p:blipFill rotWithShape="1">
          <a:blip r:embed="rId3">
            <a:extLst>
              <a:ext uri="{28A0092B-C50C-407E-A947-70E740481C1C}">
                <a14:useLocalDpi xmlns:a14="http://schemas.microsoft.com/office/drawing/2010/main" val="0"/>
              </a:ext>
            </a:extLst>
          </a:blip>
          <a:srcRect l="2997" t="4635"/>
          <a:stretch/>
        </p:blipFill>
        <p:spPr>
          <a:xfrm>
            <a:off x="6115126" y="4247477"/>
            <a:ext cx="2668609" cy="1967664"/>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0" name="Picture 19" descr="A picture containing outdoor object&#10;&#10;Description automatically generated">
            <a:extLst>
              <a:ext uri="{FF2B5EF4-FFF2-40B4-BE49-F238E27FC236}">
                <a16:creationId xmlns:a16="http://schemas.microsoft.com/office/drawing/2014/main" id="{E55C6624-6C20-4421-95E6-65043EE518BD}"/>
              </a:ext>
            </a:extLst>
          </p:cNvPr>
          <p:cNvPicPr>
            <a:picLocks noChangeAspect="1"/>
          </p:cNvPicPr>
          <p:nvPr/>
        </p:nvPicPr>
        <p:blipFill rotWithShape="1">
          <a:blip r:embed="rId4">
            <a:extLst>
              <a:ext uri="{28A0092B-C50C-407E-A947-70E740481C1C}">
                <a14:useLocalDpi xmlns:a14="http://schemas.microsoft.com/office/drawing/2010/main" val="0"/>
              </a:ext>
            </a:extLst>
          </a:blip>
          <a:srcRect l="14115" t="13428" r="1926" b="545"/>
          <a:stretch/>
        </p:blipFill>
        <p:spPr>
          <a:xfrm rot="16200000">
            <a:off x="3568321" y="1508795"/>
            <a:ext cx="1967663" cy="2688172"/>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10" name="Picture 9" descr="A picture containing ground, person, person&#10;&#10;Description automatically generated">
            <a:extLst>
              <a:ext uri="{FF2B5EF4-FFF2-40B4-BE49-F238E27FC236}">
                <a16:creationId xmlns:a16="http://schemas.microsoft.com/office/drawing/2014/main" id="{3155FE0F-A2AA-47A6-A4F6-FCD004A74C4E}"/>
              </a:ext>
            </a:extLst>
          </p:cNvPr>
          <p:cNvPicPr>
            <a:picLocks noChangeAspect="1"/>
          </p:cNvPicPr>
          <p:nvPr/>
        </p:nvPicPr>
        <p:blipFill rotWithShape="1">
          <a:blip r:embed="rId5">
            <a:extLst>
              <a:ext uri="{28A0092B-C50C-407E-A947-70E740481C1C}">
                <a14:useLocalDpi xmlns:a14="http://schemas.microsoft.com/office/drawing/2010/main" val="0"/>
              </a:ext>
            </a:extLst>
          </a:blip>
          <a:srcRect l="11924" t="12431" r="11649" b="12431"/>
          <a:stretch/>
        </p:blipFill>
        <p:spPr>
          <a:xfrm>
            <a:off x="320212" y="4239224"/>
            <a:ext cx="2668608" cy="1967662"/>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8" name="Picture 7" descr="A person standing next to a large blue object&#10;&#10;Description automatically generated with low confidence">
            <a:extLst>
              <a:ext uri="{FF2B5EF4-FFF2-40B4-BE49-F238E27FC236}">
                <a16:creationId xmlns:a16="http://schemas.microsoft.com/office/drawing/2014/main" id="{28874EB4-36DC-43F7-AAF3-7F5D24F39564}"/>
              </a:ext>
            </a:extLst>
          </p:cNvPr>
          <p:cNvPicPr>
            <a:picLocks noChangeAspect="1"/>
          </p:cNvPicPr>
          <p:nvPr/>
        </p:nvPicPr>
        <p:blipFill rotWithShape="1">
          <a:blip r:embed="rId6">
            <a:extLst>
              <a:ext uri="{28A0092B-C50C-407E-A947-70E740481C1C}">
                <a14:useLocalDpi xmlns:a14="http://schemas.microsoft.com/office/drawing/2010/main" val="0"/>
              </a:ext>
            </a:extLst>
          </a:blip>
          <a:srcRect l="25829" t="22275" r="22392" b="8885"/>
          <a:stretch/>
        </p:blipFill>
        <p:spPr>
          <a:xfrm>
            <a:off x="6105524" y="1843453"/>
            <a:ext cx="2667963" cy="1995218"/>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4" name="Picture 3" descr="A picture containing red, ground, outdoor, fire&#10;&#10;Description automatically generated">
            <a:extLst>
              <a:ext uri="{FF2B5EF4-FFF2-40B4-BE49-F238E27FC236}">
                <a16:creationId xmlns:a16="http://schemas.microsoft.com/office/drawing/2014/main" id="{CF02906A-4C80-4FAD-AF26-EBC166323FFC}"/>
              </a:ext>
            </a:extLst>
          </p:cNvPr>
          <p:cNvPicPr>
            <a:picLocks noChangeAspect="1"/>
          </p:cNvPicPr>
          <p:nvPr/>
        </p:nvPicPr>
        <p:blipFill rotWithShape="1">
          <a:blip r:embed="rId7">
            <a:extLst>
              <a:ext uri="{28A0092B-C50C-407E-A947-70E740481C1C}">
                <a14:useLocalDpi xmlns:a14="http://schemas.microsoft.com/office/drawing/2010/main" val="0"/>
              </a:ext>
            </a:extLst>
          </a:blip>
          <a:srcRect l="10871" b="12690"/>
          <a:stretch/>
        </p:blipFill>
        <p:spPr>
          <a:xfrm>
            <a:off x="3208068" y="4239223"/>
            <a:ext cx="2688170" cy="1967662"/>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13</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Other Centrifugal Pumps</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GloTech provides large scale, engineered installations</a:t>
            </a:r>
          </a:p>
        </p:txBody>
      </p:sp>
      <p:sp>
        <p:nvSpPr>
          <p:cNvPr id="26" name="Rectangle 25">
            <a:extLst>
              <a:ext uri="{FF2B5EF4-FFF2-40B4-BE49-F238E27FC236}">
                <a16:creationId xmlns:a16="http://schemas.microsoft.com/office/drawing/2014/main" id="{46E35D6E-2E8B-49ED-8256-56FEBCD4E62B}"/>
              </a:ext>
            </a:extLst>
          </p:cNvPr>
          <p:cNvSpPr/>
          <p:nvPr/>
        </p:nvSpPr>
        <p:spPr>
          <a:xfrm>
            <a:off x="415003" y="3862309"/>
            <a:ext cx="2479675" cy="246063"/>
          </a:xfrm>
          <a:prstGeom prst="rect">
            <a:avLst/>
          </a:prstGeom>
        </p:spPr>
        <p:txBody>
          <a:bodyPr>
            <a:spAutoFit/>
          </a:bodyPr>
          <a:lstStyle/>
          <a:p>
            <a:pPr algn="ctr">
              <a:defRPr/>
            </a:pPr>
            <a:r>
              <a:rPr lang="en-US" sz="1000" i="1" dirty="0">
                <a:latin typeface="+mj-lt"/>
                <a:cs typeface="Arial" charset="0"/>
              </a:rPr>
              <a:t>Submersible Solids Handling Pump</a:t>
            </a:r>
            <a:endParaRPr lang="en-US" sz="1000" dirty="0">
              <a:latin typeface="+mj-lt"/>
              <a:cs typeface="Arial" charset="0"/>
            </a:endParaRPr>
          </a:p>
        </p:txBody>
      </p:sp>
      <p:sp>
        <p:nvSpPr>
          <p:cNvPr id="27" name="Rectangle 26">
            <a:extLst>
              <a:ext uri="{FF2B5EF4-FFF2-40B4-BE49-F238E27FC236}">
                <a16:creationId xmlns:a16="http://schemas.microsoft.com/office/drawing/2014/main" id="{EB40BF69-1F49-4081-A406-77FBE412A3A0}"/>
              </a:ext>
            </a:extLst>
          </p:cNvPr>
          <p:cNvSpPr/>
          <p:nvPr/>
        </p:nvSpPr>
        <p:spPr>
          <a:xfrm>
            <a:off x="3307336" y="3862309"/>
            <a:ext cx="2479675" cy="246063"/>
          </a:xfrm>
          <a:prstGeom prst="rect">
            <a:avLst/>
          </a:prstGeom>
        </p:spPr>
        <p:txBody>
          <a:bodyPr>
            <a:spAutoFit/>
          </a:bodyPr>
          <a:lstStyle/>
          <a:p>
            <a:pPr algn="ctr">
              <a:defRPr/>
            </a:pPr>
            <a:r>
              <a:rPr lang="en-US" sz="1000" i="1" dirty="0">
                <a:latin typeface="+mj-lt"/>
                <a:cs typeface="Arial" charset="0"/>
              </a:rPr>
              <a:t>Screw Centrifugal Pump</a:t>
            </a:r>
            <a:endParaRPr lang="en-US" sz="1000" dirty="0">
              <a:latin typeface="+mj-lt"/>
              <a:cs typeface="Arial" charset="0"/>
            </a:endParaRPr>
          </a:p>
        </p:txBody>
      </p:sp>
      <p:sp>
        <p:nvSpPr>
          <p:cNvPr id="28" name="Rectangle 27">
            <a:extLst>
              <a:ext uri="{FF2B5EF4-FFF2-40B4-BE49-F238E27FC236}">
                <a16:creationId xmlns:a16="http://schemas.microsoft.com/office/drawing/2014/main" id="{D2B5F7A4-F740-48AC-AB90-97DFEB3EDCA9}"/>
              </a:ext>
            </a:extLst>
          </p:cNvPr>
          <p:cNvSpPr/>
          <p:nvPr/>
        </p:nvSpPr>
        <p:spPr>
          <a:xfrm>
            <a:off x="6205587" y="3862309"/>
            <a:ext cx="2478088" cy="246063"/>
          </a:xfrm>
          <a:prstGeom prst="rect">
            <a:avLst/>
          </a:prstGeom>
        </p:spPr>
        <p:txBody>
          <a:bodyPr>
            <a:spAutoFit/>
          </a:bodyPr>
          <a:lstStyle/>
          <a:p>
            <a:pPr algn="ctr">
              <a:defRPr/>
            </a:pPr>
            <a:r>
              <a:rPr lang="en-US" sz="1000" i="1" dirty="0">
                <a:latin typeface="+mj-lt"/>
                <a:cs typeface="Arial" charset="0"/>
              </a:rPr>
              <a:t>Slurry Pumps</a:t>
            </a:r>
          </a:p>
        </p:txBody>
      </p:sp>
      <p:sp>
        <p:nvSpPr>
          <p:cNvPr id="19" name="Rectangle 18">
            <a:extLst>
              <a:ext uri="{FF2B5EF4-FFF2-40B4-BE49-F238E27FC236}">
                <a16:creationId xmlns:a16="http://schemas.microsoft.com/office/drawing/2014/main" id="{5E0750BF-A1AA-4E39-B133-A4B0216569BD}"/>
              </a:ext>
            </a:extLst>
          </p:cNvPr>
          <p:cNvSpPr/>
          <p:nvPr/>
        </p:nvSpPr>
        <p:spPr>
          <a:xfrm>
            <a:off x="415003" y="6230976"/>
            <a:ext cx="2479675" cy="246063"/>
          </a:xfrm>
          <a:prstGeom prst="rect">
            <a:avLst/>
          </a:prstGeom>
        </p:spPr>
        <p:txBody>
          <a:bodyPr>
            <a:spAutoFit/>
          </a:bodyPr>
          <a:lstStyle/>
          <a:p>
            <a:pPr algn="ctr">
              <a:defRPr/>
            </a:pPr>
            <a:r>
              <a:rPr lang="en-US" sz="1000" i="1" dirty="0">
                <a:latin typeface="+mj-lt"/>
                <a:cs typeface="Arial" charset="0"/>
              </a:rPr>
              <a:t>Grinder Pump</a:t>
            </a:r>
            <a:endParaRPr lang="en-US" sz="1000" dirty="0">
              <a:latin typeface="+mj-lt"/>
              <a:cs typeface="Arial" charset="0"/>
            </a:endParaRPr>
          </a:p>
        </p:txBody>
      </p:sp>
      <p:sp>
        <p:nvSpPr>
          <p:cNvPr id="22" name="Rectangle 21">
            <a:extLst>
              <a:ext uri="{FF2B5EF4-FFF2-40B4-BE49-F238E27FC236}">
                <a16:creationId xmlns:a16="http://schemas.microsoft.com/office/drawing/2014/main" id="{BA6C354A-94B6-4C1A-9938-8203F3E792BD}"/>
              </a:ext>
            </a:extLst>
          </p:cNvPr>
          <p:cNvSpPr/>
          <p:nvPr/>
        </p:nvSpPr>
        <p:spPr>
          <a:xfrm>
            <a:off x="3307336" y="6230976"/>
            <a:ext cx="2479675" cy="246063"/>
          </a:xfrm>
          <a:prstGeom prst="rect">
            <a:avLst/>
          </a:prstGeom>
        </p:spPr>
        <p:txBody>
          <a:bodyPr>
            <a:spAutoFit/>
          </a:bodyPr>
          <a:lstStyle/>
          <a:p>
            <a:pPr algn="ctr">
              <a:defRPr/>
            </a:pPr>
            <a:r>
              <a:rPr lang="en-US" sz="1000" i="1" dirty="0">
                <a:latin typeface="+mj-lt"/>
                <a:cs typeface="Arial" charset="0"/>
              </a:rPr>
              <a:t>Self-priming Pump</a:t>
            </a:r>
            <a:endParaRPr lang="en-US" sz="1000" dirty="0">
              <a:latin typeface="+mj-lt"/>
              <a:cs typeface="Arial" charset="0"/>
            </a:endParaRPr>
          </a:p>
        </p:txBody>
      </p:sp>
      <p:sp>
        <p:nvSpPr>
          <p:cNvPr id="32" name="Rectangle 31">
            <a:extLst>
              <a:ext uri="{FF2B5EF4-FFF2-40B4-BE49-F238E27FC236}">
                <a16:creationId xmlns:a16="http://schemas.microsoft.com/office/drawing/2014/main" id="{AA34FFAA-0D71-4DC3-9D9E-6B449D6C78A5}"/>
              </a:ext>
            </a:extLst>
          </p:cNvPr>
          <p:cNvSpPr/>
          <p:nvPr/>
        </p:nvSpPr>
        <p:spPr>
          <a:xfrm>
            <a:off x="6205587" y="6230976"/>
            <a:ext cx="2478088" cy="246063"/>
          </a:xfrm>
          <a:prstGeom prst="rect">
            <a:avLst/>
          </a:prstGeom>
        </p:spPr>
        <p:txBody>
          <a:bodyPr>
            <a:spAutoFit/>
          </a:bodyPr>
          <a:lstStyle/>
          <a:p>
            <a:pPr algn="ctr">
              <a:defRPr/>
            </a:pPr>
            <a:r>
              <a:rPr lang="en-US" sz="1000" i="1" dirty="0">
                <a:latin typeface="+mj-lt"/>
                <a:cs typeface="Arial" charset="0"/>
              </a:rPr>
              <a:t>Vertical Cantilevered Pumps</a:t>
            </a:r>
            <a:endParaRPr lang="en-US" sz="1000" dirty="0">
              <a:latin typeface="+mj-lt"/>
              <a:cs typeface="Arial" charset="0"/>
            </a:endParaRPr>
          </a:p>
        </p:txBody>
      </p:sp>
    </p:spTree>
    <p:extLst>
      <p:ext uri="{BB962C8B-B14F-4D97-AF65-F5344CB8AC3E}">
        <p14:creationId xmlns:p14="http://schemas.microsoft.com/office/powerpoint/2010/main" val="271006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ED307A-8587-490B-BE61-8F2414F50321}"/>
              </a:ext>
            </a:extLst>
          </p:cNvPr>
          <p:cNvGrpSpPr/>
          <p:nvPr/>
        </p:nvGrpSpPr>
        <p:grpSpPr>
          <a:xfrm>
            <a:off x="6848536" y="4224887"/>
            <a:ext cx="2041197" cy="2133895"/>
            <a:chOff x="6848536" y="4224887"/>
            <a:chExt cx="2041197" cy="2133895"/>
          </a:xfrm>
        </p:grpSpPr>
        <p:pic>
          <p:nvPicPr>
            <p:cNvPr id="1032" name="Picture 8" descr="Submersible Pumps Meet Tough Demand of Wave Pool Attractions | Pumps &amp;  Systems">
              <a:extLst>
                <a:ext uri="{FF2B5EF4-FFF2-40B4-BE49-F238E27FC236}">
                  <a16:creationId xmlns:a16="http://schemas.microsoft.com/office/drawing/2014/main" id="{D9E81224-4753-40C3-AA88-46169FD36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3" r="7439"/>
            <a:stretch/>
          </p:blipFill>
          <p:spPr bwMode="auto">
            <a:xfrm>
              <a:off x="6848536" y="4224887"/>
              <a:ext cx="2041197" cy="181588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82E3820-6997-44D5-9E3D-204AC49A43CE}"/>
                </a:ext>
              </a:extLst>
            </p:cNvPr>
            <p:cNvSpPr txBox="1">
              <a:spLocks noChangeArrowheads="1"/>
            </p:cNvSpPr>
            <p:nvPr/>
          </p:nvSpPr>
          <p:spPr bwMode="auto">
            <a:xfrm>
              <a:off x="6848536" y="6081783"/>
              <a:ext cx="2041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200" dirty="0"/>
                <a:t>Commercial - Water Park</a:t>
              </a:r>
            </a:p>
          </p:txBody>
        </p:sp>
      </p:grpSp>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2</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Background</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Pumps used for lifting/transferring water are seldomly thought of, yet play an important role in many aspects of modern life</a:t>
            </a:r>
          </a:p>
        </p:txBody>
      </p:sp>
      <p:sp>
        <p:nvSpPr>
          <p:cNvPr id="19" name="TextBox 17">
            <a:extLst>
              <a:ext uri="{FF2B5EF4-FFF2-40B4-BE49-F238E27FC236}">
                <a16:creationId xmlns:a16="http://schemas.microsoft.com/office/drawing/2014/main" id="{995B07C6-06DE-40F9-87C2-7D686EE4E0D6}"/>
              </a:ext>
            </a:extLst>
          </p:cNvPr>
          <p:cNvSpPr txBox="1">
            <a:spLocks noChangeArrowheads="1"/>
          </p:cNvSpPr>
          <p:nvPr/>
        </p:nvSpPr>
        <p:spPr bwMode="auto">
          <a:xfrm>
            <a:off x="523875" y="1785368"/>
            <a:ext cx="80025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30188" indent="-230188" eaLnBrk="1" hangingPunct="1">
              <a:spcBef>
                <a:spcPts val="600"/>
              </a:spcBef>
              <a:spcAft>
                <a:spcPts val="600"/>
              </a:spcAft>
            </a:pPr>
            <a:r>
              <a:rPr lang="en-US" altLang="en-US" sz="1800" dirty="0"/>
              <a:t>Pumps are everywhere: it is commonly estimated that ~10% of all the power generated worldwide is used to drive pumps</a:t>
            </a:r>
          </a:p>
          <a:p>
            <a:pPr marL="688975" lvl="1" indent="-231775">
              <a:spcBef>
                <a:spcPts val="600"/>
              </a:spcBef>
              <a:spcAft>
                <a:spcPts val="600"/>
              </a:spcAft>
            </a:pPr>
            <a:r>
              <a:rPr lang="en-US" altLang="en-US" sz="1400" dirty="0"/>
              <a:t>In everyday life, pumps are used to supply water to homes and buildings, move and treat sewage, irrigate landscaping, etc. </a:t>
            </a:r>
          </a:p>
          <a:p>
            <a:pPr marL="688975" lvl="1" indent="-231775">
              <a:spcBef>
                <a:spcPts val="600"/>
              </a:spcBef>
              <a:spcAft>
                <a:spcPts val="600"/>
              </a:spcAft>
            </a:pPr>
            <a:r>
              <a:rPr lang="en-US" altLang="en-US" sz="1400" dirty="0"/>
              <a:t>In some industrial sectors, pumps operation can often be the primary source of energy consumption and operating costs (chemical processing,  oil &amp; gas, etc.)</a:t>
            </a:r>
          </a:p>
        </p:txBody>
      </p:sp>
      <p:sp>
        <p:nvSpPr>
          <p:cNvPr id="21" name="TextBox 20">
            <a:extLst>
              <a:ext uri="{FF2B5EF4-FFF2-40B4-BE49-F238E27FC236}">
                <a16:creationId xmlns:a16="http://schemas.microsoft.com/office/drawing/2014/main" id="{A2F24EC1-AAEF-4B89-BF11-EB439B25457E}"/>
              </a:ext>
            </a:extLst>
          </p:cNvPr>
          <p:cNvSpPr txBox="1">
            <a:spLocks noChangeArrowheads="1"/>
          </p:cNvSpPr>
          <p:nvPr/>
        </p:nvSpPr>
        <p:spPr bwMode="auto">
          <a:xfrm>
            <a:off x="3104631" y="3878085"/>
            <a:ext cx="2980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400" b="1" u="sng" dirty="0"/>
              <a:t>Selection of Water Pump Applications</a:t>
            </a:r>
          </a:p>
        </p:txBody>
      </p:sp>
      <p:grpSp>
        <p:nvGrpSpPr>
          <p:cNvPr id="2" name="Group 1">
            <a:extLst>
              <a:ext uri="{FF2B5EF4-FFF2-40B4-BE49-F238E27FC236}">
                <a16:creationId xmlns:a16="http://schemas.microsoft.com/office/drawing/2014/main" id="{65C87C43-1AA4-447F-9D8B-B7E4917535D1}"/>
              </a:ext>
            </a:extLst>
          </p:cNvPr>
          <p:cNvGrpSpPr/>
          <p:nvPr/>
        </p:nvGrpSpPr>
        <p:grpSpPr>
          <a:xfrm>
            <a:off x="306893" y="4224887"/>
            <a:ext cx="2041197" cy="2133895"/>
            <a:chOff x="306893" y="4224887"/>
            <a:chExt cx="2041197" cy="2133895"/>
          </a:xfrm>
        </p:grpSpPr>
        <p:pic>
          <p:nvPicPr>
            <p:cNvPr id="1026" name="Picture 2" descr="Irrigation Pump: repair or replace? Miami Pump and Supply">
              <a:extLst>
                <a:ext uri="{FF2B5EF4-FFF2-40B4-BE49-F238E27FC236}">
                  <a16:creationId xmlns:a16="http://schemas.microsoft.com/office/drawing/2014/main" id="{E3E7C834-A998-4908-8006-E44E14E9E4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869"/>
            <a:stretch/>
          </p:blipFill>
          <p:spPr bwMode="auto">
            <a:xfrm>
              <a:off x="306893" y="4224887"/>
              <a:ext cx="2041197" cy="18158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EDC2E11-FBA2-4276-9D0B-090212959B18}"/>
                </a:ext>
              </a:extLst>
            </p:cNvPr>
            <p:cNvSpPr txBox="1">
              <a:spLocks noChangeArrowheads="1"/>
            </p:cNvSpPr>
            <p:nvPr/>
          </p:nvSpPr>
          <p:spPr bwMode="auto">
            <a:xfrm>
              <a:off x="306893" y="6081783"/>
              <a:ext cx="2041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200" dirty="0"/>
                <a:t>Agricultural - Irrigation</a:t>
              </a:r>
            </a:p>
          </p:txBody>
        </p:sp>
      </p:grpSp>
      <p:grpSp>
        <p:nvGrpSpPr>
          <p:cNvPr id="3" name="Group 2">
            <a:extLst>
              <a:ext uri="{FF2B5EF4-FFF2-40B4-BE49-F238E27FC236}">
                <a16:creationId xmlns:a16="http://schemas.microsoft.com/office/drawing/2014/main" id="{6185BA16-E7C5-42B1-B5F9-1876E4F865DA}"/>
              </a:ext>
            </a:extLst>
          </p:cNvPr>
          <p:cNvGrpSpPr/>
          <p:nvPr/>
        </p:nvGrpSpPr>
        <p:grpSpPr>
          <a:xfrm>
            <a:off x="2487440" y="4224887"/>
            <a:ext cx="2041197" cy="2133895"/>
            <a:chOff x="2487440" y="4224887"/>
            <a:chExt cx="2041197" cy="2133895"/>
          </a:xfrm>
        </p:grpSpPr>
        <p:pic>
          <p:nvPicPr>
            <p:cNvPr id="1028" name="Picture 4" descr="Packaged Pump Stations - Flygt | Xylem US">
              <a:extLst>
                <a:ext uri="{FF2B5EF4-FFF2-40B4-BE49-F238E27FC236}">
                  <a16:creationId xmlns:a16="http://schemas.microsoft.com/office/drawing/2014/main" id="{5DDCA039-F04A-4BE7-8BB4-9EFEFA05FF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3" r="13421"/>
            <a:stretch/>
          </p:blipFill>
          <p:spPr bwMode="auto">
            <a:xfrm>
              <a:off x="2487440" y="4224887"/>
              <a:ext cx="2041197" cy="18158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7CFAE60-8DA1-4762-9A5A-C04D5DD2B806}"/>
                </a:ext>
              </a:extLst>
            </p:cNvPr>
            <p:cNvSpPr txBox="1">
              <a:spLocks noChangeArrowheads="1"/>
            </p:cNvSpPr>
            <p:nvPr/>
          </p:nvSpPr>
          <p:spPr bwMode="auto">
            <a:xfrm>
              <a:off x="2487440" y="6081783"/>
              <a:ext cx="2041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200" dirty="0"/>
                <a:t>Municipal - Sewage</a:t>
              </a:r>
            </a:p>
          </p:txBody>
        </p:sp>
      </p:grpSp>
      <p:grpSp>
        <p:nvGrpSpPr>
          <p:cNvPr id="4" name="Group 3">
            <a:extLst>
              <a:ext uri="{FF2B5EF4-FFF2-40B4-BE49-F238E27FC236}">
                <a16:creationId xmlns:a16="http://schemas.microsoft.com/office/drawing/2014/main" id="{3C933F7B-32B8-4132-98C3-0B523C2ABAE5}"/>
              </a:ext>
            </a:extLst>
          </p:cNvPr>
          <p:cNvGrpSpPr/>
          <p:nvPr/>
        </p:nvGrpSpPr>
        <p:grpSpPr>
          <a:xfrm>
            <a:off x="4667987" y="4224887"/>
            <a:ext cx="2041198" cy="2133895"/>
            <a:chOff x="4667987" y="4224887"/>
            <a:chExt cx="2041198" cy="2133895"/>
          </a:xfrm>
        </p:grpSpPr>
        <p:pic>
          <p:nvPicPr>
            <p:cNvPr id="1030" name="Picture 6" descr="Chemical pump - HT/HPT - Emile Egger &amp; Cie SA - electric / centrifugal /  chemical">
              <a:extLst>
                <a:ext uri="{FF2B5EF4-FFF2-40B4-BE49-F238E27FC236}">
                  <a16:creationId xmlns:a16="http://schemas.microsoft.com/office/drawing/2014/main" id="{F28DCD1F-7527-481B-9524-A2C70EB489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2" r="9574"/>
            <a:stretch/>
          </p:blipFill>
          <p:spPr bwMode="auto">
            <a:xfrm>
              <a:off x="4667988" y="4224887"/>
              <a:ext cx="2041197" cy="18158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516D249-299D-424F-AF40-1281CB701C8C}"/>
                </a:ext>
              </a:extLst>
            </p:cNvPr>
            <p:cNvSpPr txBox="1">
              <a:spLocks noChangeArrowheads="1"/>
            </p:cNvSpPr>
            <p:nvPr/>
          </p:nvSpPr>
          <p:spPr bwMode="auto">
            <a:xfrm>
              <a:off x="4667987" y="6081783"/>
              <a:ext cx="20411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200" dirty="0"/>
                <a:t>Industrial - Chemical Process</a:t>
              </a:r>
            </a:p>
          </p:txBody>
        </p:sp>
      </p:grpSp>
    </p:spTree>
    <p:extLst>
      <p:ext uri="{BB962C8B-B14F-4D97-AF65-F5344CB8AC3E}">
        <p14:creationId xmlns:p14="http://schemas.microsoft.com/office/powerpoint/2010/main" val="25462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3</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History</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Pumps have a long history, but have seen little recent innovation</a:t>
            </a:r>
          </a:p>
        </p:txBody>
      </p:sp>
      <p:pic>
        <p:nvPicPr>
          <p:cNvPr id="3" name="Picture 2">
            <a:extLst>
              <a:ext uri="{FF2B5EF4-FFF2-40B4-BE49-F238E27FC236}">
                <a16:creationId xmlns:a16="http://schemas.microsoft.com/office/drawing/2014/main" id="{B00C3280-8797-483F-9D50-50FC46A6E51E}"/>
              </a:ext>
            </a:extLst>
          </p:cNvPr>
          <p:cNvPicPr>
            <a:picLocks noChangeAspect="1"/>
          </p:cNvPicPr>
          <p:nvPr/>
        </p:nvPicPr>
        <p:blipFill rotWithShape="1">
          <a:blip r:embed="rId3"/>
          <a:srcRect l="1511"/>
          <a:stretch/>
        </p:blipFill>
        <p:spPr>
          <a:xfrm>
            <a:off x="68480" y="1418379"/>
            <a:ext cx="9005853" cy="4949505"/>
          </a:xfrm>
          <a:prstGeom prst="rect">
            <a:avLst/>
          </a:prstGeom>
        </p:spPr>
      </p:pic>
    </p:spTree>
    <p:extLst>
      <p:ext uri="{BB962C8B-B14F-4D97-AF65-F5344CB8AC3E}">
        <p14:creationId xmlns:p14="http://schemas.microsoft.com/office/powerpoint/2010/main" val="182826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4</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Pump Classification</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GloTech has experience across the entire spectrum of pumps, but our current focus is on rotodynamic types</a:t>
            </a:r>
          </a:p>
        </p:txBody>
      </p:sp>
      <p:sp>
        <p:nvSpPr>
          <p:cNvPr id="19" name="Rectangle 18">
            <a:extLst>
              <a:ext uri="{FF2B5EF4-FFF2-40B4-BE49-F238E27FC236}">
                <a16:creationId xmlns:a16="http://schemas.microsoft.com/office/drawing/2014/main" id="{6489C56E-1E2F-4FBC-AB4C-F5B7DF26B982}"/>
              </a:ext>
            </a:extLst>
          </p:cNvPr>
          <p:cNvSpPr/>
          <p:nvPr/>
        </p:nvSpPr>
        <p:spPr>
          <a:xfrm>
            <a:off x="3496558" y="1626629"/>
            <a:ext cx="2200275" cy="450850"/>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Pumps</a:t>
            </a:r>
          </a:p>
        </p:txBody>
      </p:sp>
      <p:sp>
        <p:nvSpPr>
          <p:cNvPr id="20" name="Rectangle 19">
            <a:extLst>
              <a:ext uri="{FF2B5EF4-FFF2-40B4-BE49-F238E27FC236}">
                <a16:creationId xmlns:a16="http://schemas.microsoft.com/office/drawing/2014/main" id="{301F6042-F428-4C82-881C-F395F2CC6868}"/>
              </a:ext>
            </a:extLst>
          </p:cNvPr>
          <p:cNvSpPr/>
          <p:nvPr/>
        </p:nvSpPr>
        <p:spPr>
          <a:xfrm>
            <a:off x="562022" y="2455510"/>
            <a:ext cx="2200275" cy="450850"/>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t>Positive Displacement</a:t>
            </a:r>
          </a:p>
        </p:txBody>
      </p:sp>
      <p:sp>
        <p:nvSpPr>
          <p:cNvPr id="21" name="Rectangle 20">
            <a:extLst>
              <a:ext uri="{FF2B5EF4-FFF2-40B4-BE49-F238E27FC236}">
                <a16:creationId xmlns:a16="http://schemas.microsoft.com/office/drawing/2014/main" id="{23F0638F-F5CD-44C1-93AA-D5168981410F}"/>
              </a:ext>
            </a:extLst>
          </p:cNvPr>
          <p:cNvSpPr/>
          <p:nvPr/>
        </p:nvSpPr>
        <p:spPr>
          <a:xfrm>
            <a:off x="3471864" y="2455510"/>
            <a:ext cx="2200275" cy="450850"/>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Centrifugal</a:t>
            </a:r>
          </a:p>
        </p:txBody>
      </p:sp>
      <p:sp>
        <p:nvSpPr>
          <p:cNvPr id="22" name="Rectangle 21">
            <a:extLst>
              <a:ext uri="{FF2B5EF4-FFF2-40B4-BE49-F238E27FC236}">
                <a16:creationId xmlns:a16="http://schemas.microsoft.com/office/drawing/2014/main" id="{1B60628E-67C0-4C60-8285-3BC2C4A09397}"/>
              </a:ext>
            </a:extLst>
          </p:cNvPr>
          <p:cNvSpPr/>
          <p:nvPr/>
        </p:nvSpPr>
        <p:spPr>
          <a:xfrm>
            <a:off x="6381706" y="2455510"/>
            <a:ext cx="2200275" cy="450850"/>
          </a:xfrm>
          <a:prstGeom prst="rect">
            <a:avLst/>
          </a:prstGeom>
          <a:solidFill>
            <a:schemeClr val="tx2"/>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Axial Flow</a:t>
            </a:r>
          </a:p>
        </p:txBody>
      </p:sp>
      <p:cxnSp>
        <p:nvCxnSpPr>
          <p:cNvPr id="23" name="Connector: Elbow 22">
            <a:extLst>
              <a:ext uri="{FF2B5EF4-FFF2-40B4-BE49-F238E27FC236}">
                <a16:creationId xmlns:a16="http://schemas.microsoft.com/office/drawing/2014/main" id="{B2A47092-A246-49B1-9A5E-A17785170537}"/>
              </a:ext>
            </a:extLst>
          </p:cNvPr>
          <p:cNvCxnSpPr>
            <a:cxnSpLocks/>
            <a:stCxn id="19" idx="2"/>
            <a:endCxn id="20" idx="0"/>
          </p:cNvCxnSpPr>
          <p:nvPr/>
        </p:nvCxnSpPr>
        <p:spPr>
          <a:xfrm rot="5400000">
            <a:off x="2940413" y="799226"/>
            <a:ext cx="378031" cy="293453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9947FBD1-4CC4-4F3F-9B06-F40CD9F596FF}"/>
              </a:ext>
            </a:extLst>
          </p:cNvPr>
          <p:cNvCxnSpPr>
            <a:cxnSpLocks/>
            <a:stCxn id="19" idx="2"/>
            <a:endCxn id="21" idx="0"/>
          </p:cNvCxnSpPr>
          <p:nvPr/>
        </p:nvCxnSpPr>
        <p:spPr>
          <a:xfrm rot="5400000">
            <a:off x="4395334" y="2254147"/>
            <a:ext cx="378031" cy="2469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35A88AB6-F348-48BD-8841-249C401CE846}"/>
              </a:ext>
            </a:extLst>
          </p:cNvPr>
          <p:cNvCxnSpPr>
            <a:cxnSpLocks/>
            <a:stCxn id="19" idx="2"/>
            <a:endCxn id="22" idx="0"/>
          </p:cNvCxnSpPr>
          <p:nvPr/>
        </p:nvCxnSpPr>
        <p:spPr>
          <a:xfrm rot="16200000" flipH="1">
            <a:off x="5850255" y="823920"/>
            <a:ext cx="378031" cy="2885148"/>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F83E9FF-0B83-44DF-8015-FFAF4F726850}"/>
              </a:ext>
            </a:extLst>
          </p:cNvPr>
          <p:cNvSpPr txBox="1">
            <a:spLocks noChangeArrowheads="1"/>
          </p:cNvSpPr>
          <p:nvPr/>
        </p:nvSpPr>
        <p:spPr bwMode="auto">
          <a:xfrm>
            <a:off x="206148" y="3063993"/>
            <a:ext cx="2912022"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pPr>
            <a:r>
              <a:rPr lang="en-US" altLang="en-US" sz="1200" dirty="0"/>
              <a:t>Moves fluid by trapping a fixed amount in an expanding cavity (suction), and then forcing/displacing it out in a decreasing cavity (discharge)</a:t>
            </a:r>
          </a:p>
          <a:p>
            <a:pPr eaLnBrk="1" hangingPunct="1">
              <a:spcBef>
                <a:spcPts val="600"/>
              </a:spcBef>
            </a:pPr>
            <a:r>
              <a:rPr lang="en-US" altLang="en-US" sz="1200" dirty="0"/>
              <a:t>Select types: rotary lobe, rotary gear, diaphragm, screw, vane, peristaltic, progressive cavity</a:t>
            </a:r>
          </a:p>
        </p:txBody>
      </p:sp>
      <p:sp>
        <p:nvSpPr>
          <p:cNvPr id="33" name="TextBox 32">
            <a:extLst>
              <a:ext uri="{FF2B5EF4-FFF2-40B4-BE49-F238E27FC236}">
                <a16:creationId xmlns:a16="http://schemas.microsoft.com/office/drawing/2014/main" id="{1B0EE9A2-2ED3-4EC4-B3F9-4B74322D46BB}"/>
              </a:ext>
            </a:extLst>
          </p:cNvPr>
          <p:cNvSpPr txBox="1">
            <a:spLocks noChangeArrowheads="1"/>
          </p:cNvSpPr>
          <p:nvPr/>
        </p:nvSpPr>
        <p:spPr bwMode="auto">
          <a:xfrm>
            <a:off x="3115990" y="3063993"/>
            <a:ext cx="2912022"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pPr>
            <a:r>
              <a:rPr lang="en-US" altLang="en-US" sz="1200" dirty="0"/>
              <a:t>Moves fluid which enters (suction) along a rotating axis (shaft), by accelerating it radially outward with an impeller into a diffuser or volute (discharge)</a:t>
            </a:r>
          </a:p>
          <a:p>
            <a:pPr eaLnBrk="1" hangingPunct="1">
              <a:spcBef>
                <a:spcPts val="600"/>
              </a:spcBef>
            </a:pPr>
            <a:r>
              <a:rPr lang="en-US" altLang="en-US" sz="1200" dirty="0"/>
              <a:t>Many different centrifugal pump designs exist: horizontal / vertical, single / multi-stage, etc. </a:t>
            </a:r>
          </a:p>
        </p:txBody>
      </p:sp>
      <p:sp>
        <p:nvSpPr>
          <p:cNvPr id="34" name="TextBox 33">
            <a:extLst>
              <a:ext uri="{FF2B5EF4-FFF2-40B4-BE49-F238E27FC236}">
                <a16:creationId xmlns:a16="http://schemas.microsoft.com/office/drawing/2014/main" id="{B2BB0439-88CD-4869-B9C9-1D5484A2CD20}"/>
              </a:ext>
            </a:extLst>
          </p:cNvPr>
          <p:cNvSpPr txBox="1">
            <a:spLocks noChangeArrowheads="1"/>
          </p:cNvSpPr>
          <p:nvPr/>
        </p:nvSpPr>
        <p:spPr bwMode="auto">
          <a:xfrm>
            <a:off x="6025832" y="3063993"/>
            <a:ext cx="2912022"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600"/>
              </a:spcBef>
            </a:pPr>
            <a:r>
              <a:rPr lang="en-US" altLang="en-US" sz="1200" dirty="0"/>
              <a:t>Moves fluid which enters (suction) along a rotating axis (shaft), by accelerating it in the same direction (axially) with a propeller into a diffuser (discharge)</a:t>
            </a:r>
          </a:p>
          <a:p>
            <a:pPr eaLnBrk="1" hangingPunct="1">
              <a:spcBef>
                <a:spcPts val="600"/>
              </a:spcBef>
            </a:pPr>
            <a:r>
              <a:rPr lang="en-US" altLang="en-US" sz="1200" dirty="0"/>
              <a:t>Typically for moving large volumes at relatively low pressures. Mixed flows pumps can be placed in this category</a:t>
            </a:r>
          </a:p>
        </p:txBody>
      </p:sp>
      <p:pic>
        <p:nvPicPr>
          <p:cNvPr id="4108" name="Picture 12" descr="Centrifugal Pump on Make a GIF">
            <a:extLst>
              <a:ext uri="{FF2B5EF4-FFF2-40B4-BE49-F238E27FC236}">
                <a16:creationId xmlns:a16="http://schemas.microsoft.com/office/drawing/2014/main" id="{AD43B72D-4879-4A57-9D88-783D09F622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9714" y="4815214"/>
            <a:ext cx="2271905" cy="169639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D70608BB-4327-4F51-A87A-D27F0101F788}"/>
              </a:ext>
            </a:extLst>
          </p:cNvPr>
          <p:cNvGrpSpPr/>
          <p:nvPr/>
        </p:nvGrpSpPr>
        <p:grpSpPr>
          <a:xfrm>
            <a:off x="206150" y="4815214"/>
            <a:ext cx="2975221" cy="1701068"/>
            <a:chOff x="206150" y="4736277"/>
            <a:chExt cx="2975221" cy="1701068"/>
          </a:xfrm>
        </p:grpSpPr>
        <p:pic>
          <p:nvPicPr>
            <p:cNvPr id="4098" name="Picture 2">
              <a:extLst>
                <a:ext uri="{FF2B5EF4-FFF2-40B4-BE49-F238E27FC236}">
                  <a16:creationId xmlns:a16="http://schemas.microsoft.com/office/drawing/2014/main" id="{D1406901-BD10-444A-8550-533381C090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6151" y="4736277"/>
              <a:ext cx="1070718" cy="8030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55A35807-F716-46F1-850A-DA07F4BF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683" y="4736277"/>
              <a:ext cx="1027142" cy="8030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0C1DBAB-7481-4B4A-AB79-4A511B105B3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6150" y="5658641"/>
              <a:ext cx="1070718" cy="77870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AD57E53-57C0-4803-A43D-C92C4C6611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439" y="5658641"/>
              <a:ext cx="823629" cy="77870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iaphragm pump - Wikipedia">
              <a:extLst>
                <a:ext uri="{FF2B5EF4-FFF2-40B4-BE49-F238E27FC236}">
                  <a16:creationId xmlns:a16="http://schemas.microsoft.com/office/drawing/2014/main" id="{6A3215C8-5889-46C4-9281-F0116750934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70829" y="4740950"/>
              <a:ext cx="1110542" cy="1696395"/>
            </a:xfrm>
            <a:prstGeom prst="rect">
              <a:avLst/>
            </a:prstGeom>
            <a:noFill/>
            <a:extLst>
              <a:ext uri="{909E8E84-426E-40DD-AFC4-6F175D3DCCD1}">
                <a14:hiddenFill xmlns:a14="http://schemas.microsoft.com/office/drawing/2010/main">
                  <a:solidFill>
                    <a:srgbClr val="FFFFFF"/>
                  </a:solidFill>
                </a14:hiddenFill>
              </a:ext>
            </a:extLst>
          </p:spPr>
        </p:pic>
      </p:grpSp>
      <p:pic>
        <p:nvPicPr>
          <p:cNvPr id="4112" name="Picture 16" descr="PYI Inc. | FPI PSS Shaft Seal Case Study">
            <a:extLst>
              <a:ext uri="{FF2B5EF4-FFF2-40B4-BE49-F238E27FC236}">
                <a16:creationId xmlns:a16="http://schemas.microsoft.com/office/drawing/2014/main" id="{E9252DBA-3EE8-439C-A924-FCB515D86C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4295" y="5060879"/>
            <a:ext cx="2495099" cy="120506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43145830-81DF-4AB3-8A36-19DDE621D405}"/>
              </a:ext>
            </a:extLst>
          </p:cNvPr>
          <p:cNvGrpSpPr/>
          <p:nvPr/>
        </p:nvGrpSpPr>
        <p:grpSpPr>
          <a:xfrm>
            <a:off x="3243161" y="1825061"/>
            <a:ext cx="5756117" cy="1165397"/>
            <a:chOff x="3243161" y="1746124"/>
            <a:chExt cx="5756117" cy="1165397"/>
          </a:xfrm>
        </p:grpSpPr>
        <p:sp>
          <p:nvSpPr>
            <p:cNvPr id="38" name="Rectangle 37">
              <a:extLst>
                <a:ext uri="{FF2B5EF4-FFF2-40B4-BE49-F238E27FC236}">
                  <a16:creationId xmlns:a16="http://schemas.microsoft.com/office/drawing/2014/main" id="{CF65E8D7-F134-4866-8D9F-8DE5B9C5820A}"/>
                </a:ext>
              </a:extLst>
            </p:cNvPr>
            <p:cNvSpPr/>
            <p:nvPr/>
          </p:nvSpPr>
          <p:spPr>
            <a:xfrm>
              <a:off x="3243161" y="2289289"/>
              <a:ext cx="5552184" cy="622232"/>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6752EF94-9274-4E41-91F5-A13EE11534FF}"/>
                </a:ext>
              </a:extLst>
            </p:cNvPr>
            <p:cNvSpPr txBox="1">
              <a:spLocks noChangeArrowheads="1"/>
            </p:cNvSpPr>
            <p:nvPr/>
          </p:nvSpPr>
          <p:spPr bwMode="auto">
            <a:xfrm>
              <a:off x="6018867" y="1746124"/>
              <a:ext cx="2980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ts val="600"/>
                </a:spcBef>
                <a:buNone/>
              </a:pPr>
              <a:r>
                <a:rPr lang="en-US" altLang="en-US" sz="1800" b="1" u="sng" dirty="0"/>
                <a:t>Current GloTech Focus</a:t>
              </a:r>
            </a:p>
          </p:txBody>
        </p:sp>
      </p:grpSp>
    </p:spTree>
    <p:extLst>
      <p:ext uri="{BB962C8B-B14F-4D97-AF65-F5344CB8AC3E}">
        <p14:creationId xmlns:p14="http://schemas.microsoft.com/office/powerpoint/2010/main" val="308619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8"/>
                                        </p:tgtEl>
                                        <p:attrNameLst>
                                          <p:attrName>style.visibility</p:attrName>
                                        </p:attrNameLst>
                                      </p:cBhvr>
                                      <p:to>
                                        <p:strVal val="visible"/>
                                      </p:to>
                                    </p:set>
                                    <p:animEffect transition="in" filter="fade">
                                      <p:cBhvr>
                                        <p:cTn id="22" dur="500"/>
                                        <p:tgtEl>
                                          <p:spTgt spid="4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nodeType="withEffect">
                                  <p:stCondLst>
                                    <p:cond delay="0"/>
                                  </p:stCondLst>
                                  <p:childTnLst>
                                    <p:set>
                                      <p:cBhvr>
                                        <p:cTn id="29" dur="1" fill="hold">
                                          <p:stCondLst>
                                            <p:cond delay="0"/>
                                          </p:stCondLst>
                                        </p:cTn>
                                        <p:tgtEl>
                                          <p:spTgt spid="4112"/>
                                        </p:tgtEl>
                                        <p:attrNameLst>
                                          <p:attrName>style.visibility</p:attrName>
                                        </p:attrNameLst>
                                      </p:cBhvr>
                                      <p:to>
                                        <p:strVal val="visible"/>
                                      </p:to>
                                    </p:set>
                                    <p:animEffect transition="in" filter="fade">
                                      <p:cBhvr>
                                        <p:cTn id="30" dur="500"/>
                                        <p:tgtEl>
                                          <p:spTgt spid="411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5</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Axial &amp; Mixed Flow</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GloTech has 20 years of experience designing axial and mixed flow pumps</a:t>
            </a:r>
          </a:p>
        </p:txBody>
      </p:sp>
      <p:graphicFrame>
        <p:nvGraphicFramePr>
          <p:cNvPr id="22" name="Table 21">
            <a:extLst>
              <a:ext uri="{FF2B5EF4-FFF2-40B4-BE49-F238E27FC236}">
                <a16:creationId xmlns:a16="http://schemas.microsoft.com/office/drawing/2014/main" id="{607D4DC8-0DB6-4E35-B76A-E38D82FC473C}"/>
              </a:ext>
            </a:extLst>
          </p:cNvPr>
          <p:cNvGraphicFramePr>
            <a:graphicFrameLocks noGrp="1"/>
          </p:cNvGraphicFramePr>
          <p:nvPr>
            <p:extLst>
              <p:ext uri="{D42A27DB-BD31-4B8C-83A1-F6EECF244321}">
                <p14:modId xmlns:p14="http://schemas.microsoft.com/office/powerpoint/2010/main" val="3824437429"/>
              </p:ext>
            </p:extLst>
          </p:nvPr>
        </p:nvGraphicFramePr>
        <p:xfrm>
          <a:off x="374970" y="5014593"/>
          <a:ext cx="3720782" cy="1521870"/>
        </p:xfrm>
        <a:graphic>
          <a:graphicData uri="http://schemas.openxmlformats.org/drawingml/2006/table">
            <a:tbl>
              <a:tblPr firstRow="1" bandRow="1">
                <a:tableStyleId>{073A0DAA-6AF3-43AB-8588-CEC1D06C72B9}</a:tableStyleId>
              </a:tblPr>
              <a:tblGrid>
                <a:gridCol w="1760452">
                  <a:extLst>
                    <a:ext uri="{9D8B030D-6E8A-4147-A177-3AD203B41FA5}">
                      <a16:colId xmlns:a16="http://schemas.microsoft.com/office/drawing/2014/main" val="20000"/>
                    </a:ext>
                  </a:extLst>
                </a:gridCol>
                <a:gridCol w="977825">
                  <a:extLst>
                    <a:ext uri="{9D8B030D-6E8A-4147-A177-3AD203B41FA5}">
                      <a16:colId xmlns:a16="http://schemas.microsoft.com/office/drawing/2014/main" val="20001"/>
                    </a:ext>
                  </a:extLst>
                </a:gridCol>
                <a:gridCol w="982505">
                  <a:extLst>
                    <a:ext uri="{9D8B030D-6E8A-4147-A177-3AD203B41FA5}">
                      <a16:colId xmlns:a16="http://schemas.microsoft.com/office/drawing/2014/main" val="20002"/>
                    </a:ext>
                  </a:extLst>
                </a:gridCol>
              </a:tblGrid>
              <a:tr h="253645">
                <a:tc gridSpan="3">
                  <a:txBody>
                    <a:bodyPr/>
                    <a:lstStyle/>
                    <a:p>
                      <a:pPr algn="ctr"/>
                      <a:r>
                        <a:rPr lang="en-US" sz="1200" b="1" dirty="0">
                          <a:solidFill>
                            <a:schemeClr val="tx1"/>
                          </a:solidFill>
                        </a:rPr>
                        <a:t>Summary Specifications</a:t>
                      </a:r>
                    </a:p>
                  </a:txBody>
                  <a:tcPr marL="58929" marR="58929" marT="29463" marB="294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53645">
                <a:tc>
                  <a:txBody>
                    <a:bodyPr/>
                    <a:lstStyle/>
                    <a:p>
                      <a:r>
                        <a:rPr lang="en-US" sz="1200" dirty="0"/>
                        <a:t>Max Flow</a:t>
                      </a:r>
                    </a:p>
                  </a:txBody>
                  <a:tcPr marL="58929" marR="58929" marT="29463" marB="29463"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baseline="0" dirty="0">
                          <a:solidFill>
                            <a:schemeClr val="tx1"/>
                          </a:solidFill>
                        </a:rPr>
                        <a:t>20 </a:t>
                      </a:r>
                      <a:r>
                        <a:rPr lang="en-US" sz="1200" dirty="0">
                          <a:solidFill>
                            <a:schemeClr val="tx1"/>
                          </a:solidFill>
                        </a:rPr>
                        <a:t>m</a:t>
                      </a:r>
                      <a:r>
                        <a:rPr lang="en-US" sz="1200" baseline="30000" dirty="0">
                          <a:solidFill>
                            <a:schemeClr val="tx1"/>
                          </a:solidFill>
                        </a:rPr>
                        <a:t>3</a:t>
                      </a:r>
                      <a:r>
                        <a:rPr lang="en-US" sz="1200" dirty="0">
                          <a:solidFill>
                            <a:schemeClr val="tx1"/>
                          </a:solidFill>
                        </a:rPr>
                        <a:t>/s</a:t>
                      </a:r>
                    </a:p>
                  </a:txBody>
                  <a:tcPr marL="58929" marR="58929" marT="29463" marB="29463"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baseline="0" dirty="0">
                          <a:solidFill>
                            <a:schemeClr val="tx1"/>
                          </a:solidFill>
                        </a:rPr>
                        <a:t>300,000 </a:t>
                      </a:r>
                      <a:r>
                        <a:rPr lang="en-US" sz="1200" baseline="0" dirty="0" err="1">
                          <a:solidFill>
                            <a:schemeClr val="tx1"/>
                          </a:solidFill>
                        </a:rPr>
                        <a:t>gpm</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3645">
                <a:tc>
                  <a:txBody>
                    <a:bodyPr/>
                    <a:lstStyle/>
                    <a:p>
                      <a:r>
                        <a:rPr lang="en-US" sz="1200" dirty="0"/>
                        <a:t>Max Head</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30 m</a:t>
                      </a:r>
                    </a:p>
                  </a:txBody>
                  <a:tcPr marL="58929" marR="58929" marT="29463" marB="2946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100 ft</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53645">
                <a:tc>
                  <a:txBody>
                    <a:bodyPr/>
                    <a:lstStyle/>
                    <a:p>
                      <a:r>
                        <a:rPr lang="en-US" sz="1200" dirty="0"/>
                        <a:t>Speed</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1200" baseline="0" dirty="0">
                          <a:solidFill>
                            <a:schemeClr val="tx1"/>
                          </a:solidFill>
                        </a:rPr>
                        <a:t>300 - 1800 rpm</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1100" dirty="0">
                        <a:solidFill>
                          <a:schemeClr val="tx1"/>
                        </a:solidFill>
                      </a:endParaRPr>
                    </a:p>
                  </a:txBody>
                  <a:tcPr marL="58929" marR="58929" marT="29465" marB="29465"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53645">
                <a:tc>
                  <a:txBody>
                    <a:bodyPr/>
                    <a:lstStyle/>
                    <a:p>
                      <a:r>
                        <a:rPr lang="en-US" sz="1200" dirty="0"/>
                        <a:t>Efficiency</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dirty="0">
                          <a:solidFill>
                            <a:schemeClr val="tx1"/>
                          </a:solidFill>
                        </a:rPr>
                        <a:t>77.5% - 90.1%</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100" dirty="0">
                        <a:solidFill>
                          <a:schemeClr val="tx1"/>
                        </a:solidFill>
                      </a:endParaRPr>
                    </a:p>
                  </a:txBody>
                  <a:tcPr marL="58929" marR="58929" marT="29465" marB="29465"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53645">
                <a:tc>
                  <a:txBody>
                    <a:bodyPr/>
                    <a:lstStyle/>
                    <a:p>
                      <a:r>
                        <a:rPr lang="en-US" sz="1200" dirty="0"/>
                        <a:t>Power</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7.5- 1800 kW</a:t>
                      </a:r>
                    </a:p>
                  </a:txBody>
                  <a:tcPr marL="58929" marR="58929" marT="29463" marB="29463"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aseline="0" dirty="0">
                          <a:solidFill>
                            <a:schemeClr val="tx1"/>
                          </a:solidFill>
                        </a:rPr>
                        <a:t>10 - 2400</a:t>
                      </a:r>
                      <a:r>
                        <a:rPr lang="en-US" sz="1200" dirty="0">
                          <a:solidFill>
                            <a:schemeClr val="tx1"/>
                          </a:solidFill>
                        </a:rPr>
                        <a:t> hp</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graphicFrame>
        <p:nvGraphicFramePr>
          <p:cNvPr id="2" name="Table 2">
            <a:extLst>
              <a:ext uri="{FF2B5EF4-FFF2-40B4-BE49-F238E27FC236}">
                <a16:creationId xmlns:a16="http://schemas.microsoft.com/office/drawing/2014/main" id="{B033AAEF-58ED-4314-8639-05158B39E839}"/>
              </a:ext>
            </a:extLst>
          </p:cNvPr>
          <p:cNvGraphicFramePr>
            <a:graphicFrameLocks noGrp="1"/>
          </p:cNvGraphicFramePr>
          <p:nvPr>
            <p:extLst>
              <p:ext uri="{D42A27DB-BD31-4B8C-83A1-F6EECF244321}">
                <p14:modId xmlns:p14="http://schemas.microsoft.com/office/powerpoint/2010/main" val="2954682885"/>
              </p:ext>
            </p:extLst>
          </p:nvPr>
        </p:nvGraphicFramePr>
        <p:xfrm>
          <a:off x="4361993" y="5014595"/>
          <a:ext cx="4453086" cy="1521872"/>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348392">
                <a:tc>
                  <a:txBody>
                    <a:bodyPr/>
                    <a:lstStyle/>
                    <a:p>
                      <a:pPr algn="ctr"/>
                      <a:r>
                        <a:rPr lang="en-US" sz="1400" dirty="0"/>
                        <a:t>Applications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102444">
                <a:tc>
                  <a:txBody>
                    <a:bodyPr/>
                    <a:lstStyle/>
                    <a:p>
                      <a:pPr marL="171450" indent="-171450" eaLnBrk="1" hangingPunct="1">
                        <a:spcBef>
                          <a:spcPts val="600"/>
                        </a:spcBef>
                        <a:buFont typeface="Arial" panose="020B0604020202020204" pitchFamily="34" charset="0"/>
                        <a:buChar char="•"/>
                      </a:pPr>
                      <a:r>
                        <a:rPr lang="en-US" altLang="en-US" sz="1400" dirty="0"/>
                        <a:t>Stormwater / flood control</a:t>
                      </a:r>
                    </a:p>
                    <a:p>
                      <a:pPr marL="171450" indent="-171450" eaLnBrk="1" hangingPunct="1">
                        <a:spcBef>
                          <a:spcPts val="600"/>
                        </a:spcBef>
                        <a:buFont typeface="Arial" panose="020B0604020202020204" pitchFamily="34" charset="0"/>
                        <a:buChar char="•"/>
                      </a:pPr>
                      <a:r>
                        <a:rPr lang="en-US" altLang="en-US" sz="1400" dirty="0"/>
                        <a:t>Irrigation / drainage pumping stations</a:t>
                      </a:r>
                    </a:p>
                    <a:p>
                      <a:pPr marL="171450" indent="-171450" eaLnBrk="1" hangingPunct="1">
                        <a:spcBef>
                          <a:spcPts val="600"/>
                        </a:spcBef>
                        <a:buFont typeface="Arial" panose="020B0604020202020204" pitchFamily="34" charset="0"/>
                        <a:buChar char="•"/>
                      </a:pPr>
                      <a:r>
                        <a:rPr lang="en-US" altLang="en-US" sz="1400" dirty="0"/>
                        <a:t>Cooling / process water pumping</a:t>
                      </a:r>
                    </a:p>
                    <a:p>
                      <a:pPr marL="171450" indent="-171450" eaLnBrk="1" hangingPunct="1">
                        <a:spcBef>
                          <a:spcPts val="600"/>
                        </a:spcBef>
                        <a:buFont typeface="Arial" panose="020B0604020202020204" pitchFamily="34" charset="0"/>
                        <a:buChar char="•"/>
                      </a:pPr>
                      <a:r>
                        <a:rPr lang="en-US" altLang="en-US" sz="1400" dirty="0"/>
                        <a:t>Water parks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graphicFrame>
        <p:nvGraphicFramePr>
          <p:cNvPr id="32" name="Table 2">
            <a:extLst>
              <a:ext uri="{FF2B5EF4-FFF2-40B4-BE49-F238E27FC236}">
                <a16:creationId xmlns:a16="http://schemas.microsoft.com/office/drawing/2014/main" id="{A85B3EFF-3FC5-4112-BE9D-A2303FB73F2C}"/>
              </a:ext>
            </a:extLst>
          </p:cNvPr>
          <p:cNvGraphicFramePr>
            <a:graphicFrameLocks noGrp="1"/>
          </p:cNvGraphicFramePr>
          <p:nvPr>
            <p:extLst>
              <p:ext uri="{D42A27DB-BD31-4B8C-83A1-F6EECF244321}">
                <p14:modId xmlns:p14="http://schemas.microsoft.com/office/powerpoint/2010/main" val="1112015375"/>
              </p:ext>
            </p:extLst>
          </p:nvPr>
        </p:nvGraphicFramePr>
        <p:xfrm>
          <a:off x="4361993" y="1868271"/>
          <a:ext cx="4453086" cy="2782648"/>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339935">
                <a:tc>
                  <a:txBody>
                    <a:bodyPr/>
                    <a:lstStyle/>
                    <a:p>
                      <a:pPr algn="ctr">
                        <a:spcBef>
                          <a:spcPts val="300"/>
                        </a:spcBef>
                        <a:spcAft>
                          <a:spcPts val="300"/>
                        </a:spcAft>
                      </a:pPr>
                      <a:r>
                        <a:rPr lang="en-US" sz="1400" dirty="0"/>
                        <a:t>Product Description</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2442713">
                <a:tc>
                  <a:txBody>
                    <a:bodyPr/>
                    <a:lstStyle/>
                    <a:p>
                      <a:pPr marL="0" indent="0" eaLnBrk="1" hangingPunct="1">
                        <a:spcBef>
                          <a:spcPts val="600"/>
                        </a:spcBef>
                        <a:buFont typeface="Arial" panose="020B0604020202020204" pitchFamily="34" charset="0"/>
                        <a:buNone/>
                      </a:pPr>
                      <a:r>
                        <a:rPr lang="en-US" altLang="en-US" sz="1400" dirty="0"/>
                        <a:t>GloTech LAF/LMF series are line shaft axial and mixed flow pumps designed for moving very high volumes of water at relatively low heads. The LAF and LMF series offer advanced hydraulic designs with industry leading efficiencies. GloTech provides the most versatile line of axial/mixed pumps on the market, with the broadest hydraulic coverage, and a range of design and material options. This makes the LAF/LMF series the optimal solution for a wide range of applications including raw water intake, drainage/flood control, irrigation, and </a:t>
                      </a:r>
                      <a:r>
                        <a:rPr lang="en-US" altLang="en-US" sz="1400" kern="1200" dirty="0">
                          <a:solidFill>
                            <a:schemeClr val="dk1"/>
                          </a:solidFill>
                          <a:latin typeface="+mn-lt"/>
                          <a:ea typeface="+mn-ea"/>
                          <a:cs typeface="+mn-cs"/>
                        </a:rPr>
                        <a:t>more</a:t>
                      </a:r>
                      <a:r>
                        <a:rPr lang="en-US" altLang="en-US" sz="1400" dirty="0"/>
                        <a:t>.</a:t>
                      </a:r>
                    </a:p>
                  </a:txBody>
                  <a:tcPr marL="137160" marR="13716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pic>
        <p:nvPicPr>
          <p:cNvPr id="55" name="Picture 4" descr="\\GTSERVER-PC\Users\Public\Marketing &amp; IT\GloTech Marketing\GloTech Pumps-Agriculture\GT Irrigation Solutions\Pics\Vertical Turbine Pump Vector Diagram ALT 01032014.jpg">
            <a:extLst>
              <a:ext uri="{FF2B5EF4-FFF2-40B4-BE49-F238E27FC236}">
                <a16:creationId xmlns:a16="http://schemas.microsoft.com/office/drawing/2014/main" id="{1B26BE62-7602-4C79-8A51-58F57922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31" t="5811" r="12476" b="4732"/>
          <a:stretch>
            <a:fillRect/>
          </a:stretch>
        </p:blipFill>
        <p:spPr bwMode="auto">
          <a:xfrm>
            <a:off x="875565" y="1519611"/>
            <a:ext cx="2578104" cy="335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529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6</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Axial &amp; Mixed Flow</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err="1">
                <a:latin typeface="+mj-lt"/>
                <a:cs typeface="+mn-cs"/>
              </a:rPr>
              <a:t>GloTech’s</a:t>
            </a:r>
            <a:r>
              <a:rPr lang="en-US" sz="2400" i="1" dirty="0">
                <a:latin typeface="+mj-lt"/>
                <a:cs typeface="+mn-cs"/>
              </a:rPr>
              <a:t> axial and mixed flow pumps are also available as submersibles (SAF / SMF series)</a:t>
            </a:r>
          </a:p>
        </p:txBody>
      </p:sp>
      <p:pic>
        <p:nvPicPr>
          <p:cNvPr id="3" name="Picture 2">
            <a:extLst>
              <a:ext uri="{FF2B5EF4-FFF2-40B4-BE49-F238E27FC236}">
                <a16:creationId xmlns:a16="http://schemas.microsoft.com/office/drawing/2014/main" id="{7D083655-7DDC-4C27-80C9-1DD00B8A2272}"/>
              </a:ext>
            </a:extLst>
          </p:cNvPr>
          <p:cNvPicPr>
            <a:picLocks noChangeAspect="1"/>
          </p:cNvPicPr>
          <p:nvPr/>
        </p:nvPicPr>
        <p:blipFill>
          <a:blip r:embed="rId2"/>
          <a:stretch>
            <a:fillRect/>
          </a:stretch>
        </p:blipFill>
        <p:spPr>
          <a:xfrm>
            <a:off x="141807" y="1820140"/>
            <a:ext cx="5136995" cy="4593794"/>
          </a:xfrm>
          <a:prstGeom prst="rect">
            <a:avLst/>
          </a:prstGeom>
        </p:spPr>
      </p:pic>
      <p:pic>
        <p:nvPicPr>
          <p:cNvPr id="8" name="Picture 7" descr="A picture containing ground&#10;&#10;Description automatically generated">
            <a:extLst>
              <a:ext uri="{FF2B5EF4-FFF2-40B4-BE49-F238E27FC236}">
                <a16:creationId xmlns:a16="http://schemas.microsoft.com/office/drawing/2014/main" id="{7E2CE177-9D66-4CCD-B8DB-6EA08ED82F5B}"/>
              </a:ext>
            </a:extLst>
          </p:cNvPr>
          <p:cNvPicPr>
            <a:picLocks noChangeAspect="1"/>
          </p:cNvPicPr>
          <p:nvPr/>
        </p:nvPicPr>
        <p:blipFill rotWithShape="1">
          <a:blip r:embed="rId3">
            <a:extLst>
              <a:ext uri="{28A0092B-C50C-407E-A947-70E740481C1C}">
                <a14:useLocalDpi xmlns:a14="http://schemas.microsoft.com/office/drawing/2010/main" val="0"/>
              </a:ext>
            </a:extLst>
          </a:blip>
          <a:srcRect l="11110" r="6451"/>
          <a:stretch/>
        </p:blipFill>
        <p:spPr>
          <a:xfrm>
            <a:off x="5775850" y="1775033"/>
            <a:ext cx="2868187" cy="4638901"/>
          </a:xfrm>
          <a:prstGeom prst="rect">
            <a:avLst/>
          </a:prstGeom>
        </p:spPr>
      </p:pic>
    </p:spTree>
    <p:extLst>
      <p:ext uri="{BB962C8B-B14F-4D97-AF65-F5344CB8AC3E}">
        <p14:creationId xmlns:p14="http://schemas.microsoft.com/office/powerpoint/2010/main" val="2227906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7</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Axial &amp; Mixed Flow</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Photos of past GloTech engineered axial / mixed flow pump projects:</a:t>
            </a:r>
          </a:p>
        </p:txBody>
      </p:sp>
      <p:pic>
        <p:nvPicPr>
          <p:cNvPr id="20" name="Picture 11" descr="\\GTSERVER-PC\Users\Public\QC folder\2017 GT QC Folder\MWI\PO292531 District 4 550LAF\GT\IMG_1438.JPG">
            <a:extLst>
              <a:ext uri="{FF2B5EF4-FFF2-40B4-BE49-F238E27FC236}">
                <a16:creationId xmlns:a16="http://schemas.microsoft.com/office/drawing/2014/main" id="{7A7A3274-BD92-48B8-B7F3-571D80971A40}"/>
              </a:ext>
            </a:extLst>
          </p:cNvPr>
          <p:cNvPicPr>
            <a:picLocks noChangeAspect="1" noChangeArrowheads="1"/>
          </p:cNvPicPr>
          <p:nvPr/>
        </p:nvPicPr>
        <p:blipFill>
          <a:blip r:embed="rId2"/>
          <a:srcRect l="19180" t="25138" r="13987" b="9125"/>
          <a:stretch>
            <a:fillRect/>
          </a:stretch>
        </p:blipFill>
        <p:spPr bwMode="auto">
          <a:xfrm>
            <a:off x="498475" y="1869047"/>
            <a:ext cx="2479675"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1" name="Picture 13" descr="\\GTSERVER-PC\Users\Public\QC folder\Standard Products QC Folder\LAF\FW36AF\From Factory\Order 2017-1 PO292580 PO292581\Photos\IMG_5406.JPG">
            <a:extLst>
              <a:ext uri="{FF2B5EF4-FFF2-40B4-BE49-F238E27FC236}">
                <a16:creationId xmlns:a16="http://schemas.microsoft.com/office/drawing/2014/main" id="{66D27510-6D63-4ABF-8B0C-30F65197665F}"/>
              </a:ext>
            </a:extLst>
          </p:cNvPr>
          <p:cNvPicPr>
            <a:picLocks noChangeAspect="1" noChangeArrowheads="1"/>
          </p:cNvPicPr>
          <p:nvPr/>
        </p:nvPicPr>
        <p:blipFill>
          <a:blip r:embed="rId3"/>
          <a:srcRect l="3743" r="20006"/>
          <a:stretch>
            <a:fillRect/>
          </a:stretch>
        </p:blipFill>
        <p:spPr bwMode="auto">
          <a:xfrm>
            <a:off x="3309938" y="1869047"/>
            <a:ext cx="2479675"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3" name="Picture 12" descr="\\GTSERVER-PC\Users\Public\QC folder\2017 GT QC Folder\MWI\PO292531 District 4 550LAF\GT\IMG_1442.JPG">
            <a:extLst>
              <a:ext uri="{FF2B5EF4-FFF2-40B4-BE49-F238E27FC236}">
                <a16:creationId xmlns:a16="http://schemas.microsoft.com/office/drawing/2014/main" id="{B5DF54B4-F847-46DE-BFA0-013000A9B2F0}"/>
              </a:ext>
            </a:extLst>
          </p:cNvPr>
          <p:cNvPicPr>
            <a:picLocks noChangeAspect="1" noChangeArrowheads="1"/>
          </p:cNvPicPr>
          <p:nvPr/>
        </p:nvPicPr>
        <p:blipFill>
          <a:blip r:embed="rId4"/>
          <a:srcRect l="4366" t="15815" r="9659"/>
          <a:stretch>
            <a:fillRect/>
          </a:stretch>
        </p:blipFill>
        <p:spPr bwMode="auto">
          <a:xfrm>
            <a:off x="6105525" y="1869047"/>
            <a:ext cx="2489200"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4" name="Picture 14" descr="\\GTSERVER-PC\Users\Public\Engineering\02_Standard Products\LAF\GT\Proposal\Pictures\Pages from Site Photos Natomas.jpg">
            <a:extLst>
              <a:ext uri="{FF2B5EF4-FFF2-40B4-BE49-F238E27FC236}">
                <a16:creationId xmlns:a16="http://schemas.microsoft.com/office/drawing/2014/main" id="{74A54847-A252-49BA-BA89-F26291B4594A}"/>
              </a:ext>
            </a:extLst>
          </p:cNvPr>
          <p:cNvPicPr>
            <a:picLocks noChangeAspect="1" noChangeArrowheads="1"/>
          </p:cNvPicPr>
          <p:nvPr/>
        </p:nvPicPr>
        <p:blipFill>
          <a:blip r:embed="rId5"/>
          <a:srcRect r="502" b="6360"/>
          <a:stretch>
            <a:fillRect/>
          </a:stretch>
        </p:blipFill>
        <p:spPr bwMode="auto">
          <a:xfrm>
            <a:off x="6105525" y="4242360"/>
            <a:ext cx="2486025"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pic>
        <p:nvPicPr>
          <p:cNvPr id="25" name="Picture 15" descr="\\GTSERVER-PC\Users\Public\GT Pictures\162) MG Fresno Trip (FW36AF) 06.28-06.30.2017\IMG_5714.JPG">
            <a:extLst>
              <a:ext uri="{FF2B5EF4-FFF2-40B4-BE49-F238E27FC236}">
                <a16:creationId xmlns:a16="http://schemas.microsoft.com/office/drawing/2014/main" id="{3F41AE18-7D1F-4677-B6F3-FD657FE387EB}"/>
              </a:ext>
            </a:extLst>
          </p:cNvPr>
          <p:cNvPicPr>
            <a:picLocks noChangeAspect="1" noChangeArrowheads="1"/>
          </p:cNvPicPr>
          <p:nvPr/>
        </p:nvPicPr>
        <p:blipFill>
          <a:blip r:embed="rId6"/>
          <a:srcRect l="1240" t="2362"/>
          <a:stretch>
            <a:fillRect/>
          </a:stretch>
        </p:blipFill>
        <p:spPr bwMode="auto">
          <a:xfrm>
            <a:off x="3322638" y="4242360"/>
            <a:ext cx="2466975"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
        <p:nvSpPr>
          <p:cNvPr id="26" name="Rectangle 25">
            <a:extLst>
              <a:ext uri="{FF2B5EF4-FFF2-40B4-BE49-F238E27FC236}">
                <a16:creationId xmlns:a16="http://schemas.microsoft.com/office/drawing/2014/main" id="{46E35D6E-2E8B-49ED-8256-56FEBCD4E62B}"/>
              </a:ext>
            </a:extLst>
          </p:cNvPr>
          <p:cNvSpPr/>
          <p:nvPr/>
        </p:nvSpPr>
        <p:spPr>
          <a:xfrm>
            <a:off x="498475" y="3697847"/>
            <a:ext cx="2479675" cy="246063"/>
          </a:xfrm>
          <a:prstGeom prst="rect">
            <a:avLst/>
          </a:prstGeom>
        </p:spPr>
        <p:txBody>
          <a:bodyPr>
            <a:spAutoFit/>
          </a:bodyPr>
          <a:lstStyle/>
          <a:p>
            <a:pPr algn="ctr">
              <a:defRPr/>
            </a:pPr>
            <a:r>
              <a:rPr lang="en-US" sz="1000" i="1" dirty="0">
                <a:latin typeface="+mj-lt"/>
                <a:cs typeface="Arial" charset="0"/>
              </a:rPr>
              <a:t>20” </a:t>
            </a:r>
            <a:r>
              <a:rPr lang="en-US" altLang="zh-CN" sz="1000" i="1" dirty="0">
                <a:latin typeface="+mj-lt"/>
                <a:cs typeface="Arial" charset="0"/>
              </a:rPr>
              <a:t>axial flow pump head</a:t>
            </a:r>
            <a:endParaRPr lang="en-US" sz="1000" dirty="0">
              <a:latin typeface="+mj-lt"/>
              <a:cs typeface="Arial" charset="0"/>
            </a:endParaRPr>
          </a:p>
        </p:txBody>
      </p:sp>
      <p:sp>
        <p:nvSpPr>
          <p:cNvPr id="27" name="Rectangle 26">
            <a:extLst>
              <a:ext uri="{FF2B5EF4-FFF2-40B4-BE49-F238E27FC236}">
                <a16:creationId xmlns:a16="http://schemas.microsoft.com/office/drawing/2014/main" id="{EB40BF69-1F49-4081-A406-77FBE412A3A0}"/>
              </a:ext>
            </a:extLst>
          </p:cNvPr>
          <p:cNvSpPr/>
          <p:nvPr/>
        </p:nvSpPr>
        <p:spPr>
          <a:xfrm>
            <a:off x="3322638" y="3697847"/>
            <a:ext cx="2479675" cy="246063"/>
          </a:xfrm>
          <a:prstGeom prst="rect">
            <a:avLst/>
          </a:prstGeom>
        </p:spPr>
        <p:txBody>
          <a:bodyPr>
            <a:spAutoFit/>
          </a:bodyPr>
          <a:lstStyle/>
          <a:p>
            <a:pPr algn="ctr">
              <a:defRPr/>
            </a:pPr>
            <a:r>
              <a:rPr lang="en-US" sz="1000" i="1" dirty="0">
                <a:latin typeface="+mj-lt"/>
                <a:cs typeface="Arial" charset="0"/>
              </a:rPr>
              <a:t>Adjustable pitch impeller design </a:t>
            </a:r>
            <a:endParaRPr lang="en-US" sz="1000" dirty="0">
              <a:latin typeface="+mj-lt"/>
              <a:cs typeface="Arial" charset="0"/>
            </a:endParaRPr>
          </a:p>
        </p:txBody>
      </p:sp>
      <p:sp>
        <p:nvSpPr>
          <p:cNvPr id="28" name="Rectangle 27">
            <a:extLst>
              <a:ext uri="{FF2B5EF4-FFF2-40B4-BE49-F238E27FC236}">
                <a16:creationId xmlns:a16="http://schemas.microsoft.com/office/drawing/2014/main" id="{D2B5F7A4-F740-48AC-AB90-97DFEB3EDCA9}"/>
              </a:ext>
            </a:extLst>
          </p:cNvPr>
          <p:cNvSpPr/>
          <p:nvPr/>
        </p:nvSpPr>
        <p:spPr>
          <a:xfrm>
            <a:off x="6105525" y="3697847"/>
            <a:ext cx="2478088" cy="246063"/>
          </a:xfrm>
          <a:prstGeom prst="rect">
            <a:avLst/>
          </a:prstGeom>
        </p:spPr>
        <p:txBody>
          <a:bodyPr>
            <a:spAutoFit/>
          </a:bodyPr>
          <a:lstStyle/>
          <a:p>
            <a:pPr algn="ctr">
              <a:defRPr/>
            </a:pPr>
            <a:r>
              <a:rPr lang="en-US" sz="1000" i="1" dirty="0">
                <a:latin typeface="+mj-lt"/>
                <a:cs typeface="Arial" charset="0"/>
              </a:rPr>
              <a:t>Fabricated discharge elbow</a:t>
            </a:r>
            <a:endParaRPr lang="en-US" sz="1000" dirty="0">
              <a:latin typeface="+mj-lt"/>
              <a:cs typeface="Arial" charset="0"/>
            </a:endParaRPr>
          </a:p>
        </p:txBody>
      </p:sp>
      <p:sp>
        <p:nvSpPr>
          <p:cNvPr id="30" name="Rectangle 29">
            <a:extLst>
              <a:ext uri="{FF2B5EF4-FFF2-40B4-BE49-F238E27FC236}">
                <a16:creationId xmlns:a16="http://schemas.microsoft.com/office/drawing/2014/main" id="{DDA4C5F1-332D-421F-A4C8-33B536BF9BE4}"/>
              </a:ext>
            </a:extLst>
          </p:cNvPr>
          <p:cNvSpPr/>
          <p:nvPr/>
        </p:nvSpPr>
        <p:spPr>
          <a:xfrm>
            <a:off x="498475" y="6071160"/>
            <a:ext cx="2479675" cy="247650"/>
          </a:xfrm>
          <a:prstGeom prst="rect">
            <a:avLst/>
          </a:prstGeom>
        </p:spPr>
        <p:txBody>
          <a:bodyPr>
            <a:spAutoFit/>
          </a:bodyPr>
          <a:lstStyle/>
          <a:p>
            <a:pPr algn="ctr">
              <a:defRPr/>
            </a:pPr>
            <a:r>
              <a:rPr lang="en-US" sz="1000" i="1" dirty="0">
                <a:latin typeface="+mj-lt"/>
                <a:cs typeface="Arial" charset="0"/>
              </a:rPr>
              <a:t>Custom fabrication for engineered project </a:t>
            </a:r>
            <a:endParaRPr lang="en-US" sz="1000" dirty="0">
              <a:latin typeface="+mj-lt"/>
              <a:cs typeface="Arial" charset="0"/>
            </a:endParaRPr>
          </a:p>
        </p:txBody>
      </p:sp>
      <p:sp>
        <p:nvSpPr>
          <p:cNvPr id="31" name="Rectangle 30">
            <a:extLst>
              <a:ext uri="{FF2B5EF4-FFF2-40B4-BE49-F238E27FC236}">
                <a16:creationId xmlns:a16="http://schemas.microsoft.com/office/drawing/2014/main" id="{2D702956-E5F0-4894-9779-45F8277F648B}"/>
              </a:ext>
            </a:extLst>
          </p:cNvPr>
          <p:cNvSpPr/>
          <p:nvPr/>
        </p:nvSpPr>
        <p:spPr>
          <a:xfrm>
            <a:off x="3322638" y="6071160"/>
            <a:ext cx="2479675" cy="247650"/>
          </a:xfrm>
          <a:prstGeom prst="rect">
            <a:avLst/>
          </a:prstGeom>
        </p:spPr>
        <p:txBody>
          <a:bodyPr>
            <a:spAutoFit/>
          </a:bodyPr>
          <a:lstStyle/>
          <a:p>
            <a:pPr algn="ctr">
              <a:defRPr/>
            </a:pPr>
            <a:r>
              <a:rPr lang="en-US" sz="1000" i="1" dirty="0">
                <a:latin typeface="+mj-lt"/>
                <a:cs typeface="Arial" charset="0"/>
              </a:rPr>
              <a:t>36” axial flow pump head</a:t>
            </a:r>
            <a:endParaRPr lang="en-US" sz="1000" dirty="0">
              <a:latin typeface="+mj-lt"/>
              <a:cs typeface="Arial" charset="0"/>
            </a:endParaRPr>
          </a:p>
        </p:txBody>
      </p:sp>
      <p:sp>
        <p:nvSpPr>
          <p:cNvPr id="33" name="Rectangle 32">
            <a:extLst>
              <a:ext uri="{FF2B5EF4-FFF2-40B4-BE49-F238E27FC236}">
                <a16:creationId xmlns:a16="http://schemas.microsoft.com/office/drawing/2014/main" id="{A2CAFA5B-5F54-4150-BC2E-03C52E7DE730}"/>
              </a:ext>
            </a:extLst>
          </p:cNvPr>
          <p:cNvSpPr/>
          <p:nvPr/>
        </p:nvSpPr>
        <p:spPr>
          <a:xfrm>
            <a:off x="6116638" y="6071160"/>
            <a:ext cx="2478087" cy="247650"/>
          </a:xfrm>
          <a:prstGeom prst="rect">
            <a:avLst/>
          </a:prstGeom>
        </p:spPr>
        <p:txBody>
          <a:bodyPr>
            <a:spAutoFit/>
          </a:bodyPr>
          <a:lstStyle/>
          <a:p>
            <a:pPr algn="ctr">
              <a:defRPr/>
            </a:pPr>
            <a:r>
              <a:rPr lang="en-US" sz="1000" i="1" dirty="0">
                <a:latin typeface="+mj-lt"/>
                <a:cs typeface="Arial" charset="0"/>
              </a:rPr>
              <a:t>24” full pump assembly</a:t>
            </a:r>
            <a:endParaRPr lang="en-US" sz="1000" dirty="0">
              <a:latin typeface="+mj-lt"/>
              <a:cs typeface="Arial" charset="0"/>
            </a:endParaRPr>
          </a:p>
        </p:txBody>
      </p:sp>
      <p:pic>
        <p:nvPicPr>
          <p:cNvPr id="34" name="Picture 18" descr="\\GTSERVER-PC\Users\Public\GT Pictures\66) 2011 Sep Supplier Visit 0914-09262011\Hitachi\P9170887.JPG">
            <a:extLst>
              <a:ext uri="{FF2B5EF4-FFF2-40B4-BE49-F238E27FC236}">
                <a16:creationId xmlns:a16="http://schemas.microsoft.com/office/drawing/2014/main" id="{5AAFC5D1-49F7-4E4D-A8CB-43E05742CED4}"/>
              </a:ext>
            </a:extLst>
          </p:cNvPr>
          <p:cNvPicPr>
            <a:picLocks noChangeAspect="1" noChangeArrowheads="1"/>
          </p:cNvPicPr>
          <p:nvPr/>
        </p:nvPicPr>
        <p:blipFill>
          <a:blip r:embed="rId7"/>
          <a:srcRect l="8837" t="6856" b="1787"/>
          <a:stretch>
            <a:fillRect/>
          </a:stretch>
        </p:blipFill>
        <p:spPr bwMode="auto">
          <a:xfrm>
            <a:off x="498475" y="4242360"/>
            <a:ext cx="2479675" cy="1828800"/>
          </a:xfrm>
          <a:prstGeom prst="rect">
            <a:avLst/>
          </a:prstGeom>
          <a:ln w="3175"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89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8</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Axial - Vertical Turbine</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461665"/>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Vertical turbines are ideal for high Head applications</a:t>
            </a:r>
          </a:p>
        </p:txBody>
      </p:sp>
      <p:graphicFrame>
        <p:nvGraphicFramePr>
          <p:cNvPr id="6" name="Table 2">
            <a:extLst>
              <a:ext uri="{FF2B5EF4-FFF2-40B4-BE49-F238E27FC236}">
                <a16:creationId xmlns:a16="http://schemas.microsoft.com/office/drawing/2014/main" id="{01F4DE0D-C061-42AE-89F8-3A8416D5E085}"/>
              </a:ext>
            </a:extLst>
          </p:cNvPr>
          <p:cNvGraphicFramePr>
            <a:graphicFrameLocks noGrp="1"/>
          </p:cNvGraphicFramePr>
          <p:nvPr>
            <p:extLst>
              <p:ext uri="{D42A27DB-BD31-4B8C-83A1-F6EECF244321}">
                <p14:modId xmlns:p14="http://schemas.microsoft.com/office/powerpoint/2010/main" val="1166091117"/>
              </p:ext>
            </p:extLst>
          </p:nvPr>
        </p:nvGraphicFramePr>
        <p:xfrm>
          <a:off x="4361993" y="5014595"/>
          <a:ext cx="4453086" cy="1450836"/>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348392">
                <a:tc>
                  <a:txBody>
                    <a:bodyPr/>
                    <a:lstStyle/>
                    <a:p>
                      <a:pPr algn="ctr"/>
                      <a:r>
                        <a:rPr lang="en-US" sz="1400" dirty="0"/>
                        <a:t>Applications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102444">
                <a:tc>
                  <a:txBody>
                    <a:bodyPr/>
                    <a:lstStyle/>
                    <a:p>
                      <a:pPr marL="0" indent="0" eaLnBrk="1" hangingPunct="1">
                        <a:spcBef>
                          <a:spcPts val="600"/>
                        </a:spcBef>
                        <a:buFont typeface="Arial" panose="020B0604020202020204" pitchFamily="34" charset="0"/>
                        <a:buNone/>
                      </a:pPr>
                      <a:endParaRPr lang="en-US" alt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graphicFrame>
        <p:nvGraphicFramePr>
          <p:cNvPr id="7" name="Table 2">
            <a:extLst>
              <a:ext uri="{FF2B5EF4-FFF2-40B4-BE49-F238E27FC236}">
                <a16:creationId xmlns:a16="http://schemas.microsoft.com/office/drawing/2014/main" id="{541D45D7-F1D1-49B4-87CF-044B90EFDA88}"/>
              </a:ext>
            </a:extLst>
          </p:cNvPr>
          <p:cNvGraphicFramePr>
            <a:graphicFrameLocks noGrp="1"/>
          </p:cNvGraphicFramePr>
          <p:nvPr>
            <p:extLst>
              <p:ext uri="{D42A27DB-BD31-4B8C-83A1-F6EECF244321}">
                <p14:modId xmlns:p14="http://schemas.microsoft.com/office/powerpoint/2010/main" val="489897574"/>
              </p:ext>
            </p:extLst>
          </p:nvPr>
        </p:nvGraphicFramePr>
        <p:xfrm>
          <a:off x="4361993" y="1868271"/>
          <a:ext cx="4453086" cy="2782648"/>
        </p:xfrm>
        <a:graphic>
          <a:graphicData uri="http://schemas.openxmlformats.org/drawingml/2006/table">
            <a:tbl>
              <a:tblPr firstRow="1" bandRow="1">
                <a:tableStyleId>{5C22544A-7EE6-4342-B048-85BDC9FD1C3A}</a:tableStyleId>
              </a:tblPr>
              <a:tblGrid>
                <a:gridCol w="4453086">
                  <a:extLst>
                    <a:ext uri="{9D8B030D-6E8A-4147-A177-3AD203B41FA5}">
                      <a16:colId xmlns:a16="http://schemas.microsoft.com/office/drawing/2014/main" val="1821685134"/>
                    </a:ext>
                  </a:extLst>
                </a:gridCol>
              </a:tblGrid>
              <a:tr h="339935">
                <a:tc>
                  <a:txBody>
                    <a:bodyPr/>
                    <a:lstStyle/>
                    <a:p>
                      <a:pPr algn="ctr">
                        <a:spcBef>
                          <a:spcPts val="300"/>
                        </a:spcBef>
                        <a:spcAft>
                          <a:spcPts val="300"/>
                        </a:spcAft>
                      </a:pPr>
                      <a:r>
                        <a:rPr lang="en-US" sz="1400" dirty="0"/>
                        <a:t>Product Description</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2442713">
                <a:tc>
                  <a:txBody>
                    <a:bodyPr/>
                    <a:lstStyle/>
                    <a:p>
                      <a:pPr marL="0" indent="0" eaLnBrk="1" hangingPunct="1">
                        <a:spcBef>
                          <a:spcPts val="600"/>
                        </a:spcBef>
                        <a:buFont typeface="Arial" panose="020B0604020202020204" pitchFamily="34" charset="0"/>
                        <a:buNone/>
                      </a:pPr>
                      <a:r>
                        <a:rPr lang="en-US" altLang="en-US" sz="1400" dirty="0"/>
                        <a:t>GloTech’s as developed key partners for our vertical turbine pumps which offer versatile solutions for a broad range of applications which require relative high heads. These pumps are designed to provide industry-leading efficiency and ease of maintenance. A wide range of material options are available for industry specific application requirements (e.g. wear/ corrosion resistance). Custom, larger volume pumps are also available.</a:t>
                      </a:r>
                    </a:p>
                  </a:txBody>
                  <a:tcPr marL="137160" marR="13716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sp>
        <p:nvSpPr>
          <p:cNvPr id="8" name="TextBox 14">
            <a:extLst>
              <a:ext uri="{FF2B5EF4-FFF2-40B4-BE49-F238E27FC236}">
                <a16:creationId xmlns:a16="http://schemas.microsoft.com/office/drawing/2014/main" id="{81A4C27F-942D-42A5-B6D4-154273849809}"/>
              </a:ext>
            </a:extLst>
          </p:cNvPr>
          <p:cNvSpPr txBox="1">
            <a:spLocks noChangeArrowheads="1"/>
          </p:cNvSpPr>
          <p:nvPr/>
        </p:nvSpPr>
        <p:spPr bwMode="auto">
          <a:xfrm>
            <a:off x="4368571" y="5370175"/>
            <a:ext cx="2362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dirty="0"/>
              <a:t>Dewatering</a:t>
            </a:r>
          </a:p>
          <a:p>
            <a:pPr eaLnBrk="1" hangingPunct="1">
              <a:spcBef>
                <a:spcPts val="600"/>
              </a:spcBef>
              <a:buFont typeface="Arial" panose="020B0604020202020204" pitchFamily="34" charset="0"/>
              <a:buChar char="•"/>
            </a:pPr>
            <a:r>
              <a:rPr lang="en-US" altLang="en-US" sz="1200" dirty="0"/>
              <a:t>Flood control</a:t>
            </a:r>
          </a:p>
          <a:p>
            <a:pPr eaLnBrk="1" hangingPunct="1">
              <a:spcBef>
                <a:spcPts val="600"/>
              </a:spcBef>
              <a:buFont typeface="Arial" panose="020B0604020202020204" pitchFamily="34" charset="0"/>
              <a:buChar char="•"/>
            </a:pPr>
            <a:r>
              <a:rPr lang="en-US" altLang="en-US" sz="1200" dirty="0"/>
              <a:t>Industrial water circulation</a:t>
            </a:r>
          </a:p>
          <a:p>
            <a:pPr eaLnBrk="1" hangingPunct="1">
              <a:spcBef>
                <a:spcPts val="600"/>
              </a:spcBef>
              <a:buFont typeface="Arial" panose="020B0604020202020204" pitchFamily="34" charset="0"/>
              <a:buChar char="•"/>
            </a:pPr>
            <a:r>
              <a:rPr lang="en-US" altLang="en-US" sz="1200" dirty="0"/>
              <a:t>Irrigation</a:t>
            </a:r>
          </a:p>
        </p:txBody>
      </p:sp>
      <p:sp>
        <p:nvSpPr>
          <p:cNvPr id="9" name="TextBox 16">
            <a:extLst>
              <a:ext uri="{FF2B5EF4-FFF2-40B4-BE49-F238E27FC236}">
                <a16:creationId xmlns:a16="http://schemas.microsoft.com/office/drawing/2014/main" id="{16F58095-235C-437F-BBB8-CB84FA3BEA30}"/>
              </a:ext>
            </a:extLst>
          </p:cNvPr>
          <p:cNvSpPr txBox="1">
            <a:spLocks noChangeArrowheads="1"/>
          </p:cNvSpPr>
          <p:nvPr/>
        </p:nvSpPr>
        <p:spPr bwMode="auto">
          <a:xfrm>
            <a:off x="6730771" y="5370175"/>
            <a:ext cx="208430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dirty="0"/>
              <a:t>Mining</a:t>
            </a:r>
          </a:p>
          <a:p>
            <a:pPr eaLnBrk="1" hangingPunct="1">
              <a:spcBef>
                <a:spcPts val="600"/>
              </a:spcBef>
              <a:buFont typeface="Arial" panose="020B0604020202020204" pitchFamily="34" charset="0"/>
              <a:buChar char="•"/>
            </a:pPr>
            <a:r>
              <a:rPr lang="en-US" altLang="en-US" sz="1200" dirty="0"/>
              <a:t>Municipal water supply</a:t>
            </a:r>
          </a:p>
          <a:p>
            <a:pPr eaLnBrk="1" hangingPunct="1">
              <a:spcBef>
                <a:spcPts val="600"/>
              </a:spcBef>
              <a:buFont typeface="Arial" panose="020B0604020202020204" pitchFamily="34" charset="0"/>
              <a:buChar char="•"/>
            </a:pPr>
            <a:r>
              <a:rPr lang="en-US" altLang="en-US" sz="1200" dirty="0"/>
              <a:t>Power generation</a:t>
            </a:r>
          </a:p>
          <a:p>
            <a:pPr eaLnBrk="1" hangingPunct="1">
              <a:spcBef>
                <a:spcPts val="600"/>
              </a:spcBef>
              <a:buFont typeface="Arial" panose="020B0604020202020204" pitchFamily="34" charset="0"/>
              <a:buChar char="•"/>
            </a:pPr>
            <a:r>
              <a:rPr lang="en-US" altLang="en-US" sz="1200" dirty="0"/>
              <a:t>Water booster</a:t>
            </a:r>
          </a:p>
        </p:txBody>
      </p:sp>
      <p:graphicFrame>
        <p:nvGraphicFramePr>
          <p:cNvPr id="10" name="Table 9">
            <a:extLst>
              <a:ext uri="{FF2B5EF4-FFF2-40B4-BE49-F238E27FC236}">
                <a16:creationId xmlns:a16="http://schemas.microsoft.com/office/drawing/2014/main" id="{96E755C4-6E58-4FE2-A6E0-9DB2582368B1}"/>
              </a:ext>
            </a:extLst>
          </p:cNvPr>
          <p:cNvGraphicFramePr>
            <a:graphicFrameLocks noGrp="1"/>
          </p:cNvGraphicFramePr>
          <p:nvPr>
            <p:extLst>
              <p:ext uri="{D42A27DB-BD31-4B8C-83A1-F6EECF244321}">
                <p14:modId xmlns:p14="http://schemas.microsoft.com/office/powerpoint/2010/main" val="204782648"/>
              </p:ext>
            </p:extLst>
          </p:nvPr>
        </p:nvGraphicFramePr>
        <p:xfrm>
          <a:off x="328922" y="5014595"/>
          <a:ext cx="3766829" cy="1453216"/>
        </p:xfrm>
        <a:graphic>
          <a:graphicData uri="http://schemas.openxmlformats.org/drawingml/2006/table">
            <a:tbl>
              <a:tblPr firstRow="1" bandRow="1">
                <a:tableStyleId>{073A0DAA-6AF3-43AB-8588-CEC1D06C72B9}</a:tableStyleId>
              </a:tblPr>
              <a:tblGrid>
                <a:gridCol w="1782239">
                  <a:extLst>
                    <a:ext uri="{9D8B030D-6E8A-4147-A177-3AD203B41FA5}">
                      <a16:colId xmlns:a16="http://schemas.microsoft.com/office/drawing/2014/main" val="20000"/>
                    </a:ext>
                  </a:extLst>
                </a:gridCol>
                <a:gridCol w="989926">
                  <a:extLst>
                    <a:ext uri="{9D8B030D-6E8A-4147-A177-3AD203B41FA5}">
                      <a16:colId xmlns:a16="http://schemas.microsoft.com/office/drawing/2014/main" val="20001"/>
                    </a:ext>
                  </a:extLst>
                </a:gridCol>
                <a:gridCol w="994664">
                  <a:extLst>
                    <a:ext uri="{9D8B030D-6E8A-4147-A177-3AD203B41FA5}">
                      <a16:colId xmlns:a16="http://schemas.microsoft.com/office/drawing/2014/main" val="20002"/>
                    </a:ext>
                  </a:extLst>
                </a:gridCol>
              </a:tblGrid>
              <a:tr h="244186">
                <a:tc gridSpan="3">
                  <a:txBody>
                    <a:bodyPr/>
                    <a:lstStyle/>
                    <a:p>
                      <a:pPr algn="ctr"/>
                      <a:r>
                        <a:rPr lang="en-US" sz="1200" b="1" dirty="0">
                          <a:solidFill>
                            <a:schemeClr val="tx1"/>
                          </a:solidFill>
                        </a:rPr>
                        <a:t>Summary Specifications</a:t>
                      </a:r>
                    </a:p>
                  </a:txBody>
                  <a:tcPr marL="58929" marR="58929" marT="29463" marB="294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41330">
                <a:tc>
                  <a:txBody>
                    <a:bodyPr/>
                    <a:lstStyle/>
                    <a:p>
                      <a:r>
                        <a:rPr lang="en-US" sz="1200" dirty="0"/>
                        <a:t>Discharge</a:t>
                      </a:r>
                    </a:p>
                  </a:txBody>
                  <a:tcPr marL="58929" marR="58929" marT="29463" marB="29463"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100 - 600 mm</a:t>
                      </a:r>
                    </a:p>
                  </a:txBody>
                  <a:tcPr marL="58929" marR="58929" marT="29463" marB="29463"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baseline="0" dirty="0">
                          <a:solidFill>
                            <a:schemeClr val="tx1"/>
                          </a:solidFill>
                        </a:rPr>
                        <a:t>4 - 24 in</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1330">
                <a:tc>
                  <a:txBody>
                    <a:bodyPr/>
                    <a:lstStyle/>
                    <a:p>
                      <a:r>
                        <a:rPr lang="en-US" sz="1200" dirty="0"/>
                        <a:t>Max Flow</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4,000 m</a:t>
                      </a:r>
                      <a:r>
                        <a:rPr lang="en-US" sz="1200" baseline="30000" dirty="0">
                          <a:solidFill>
                            <a:schemeClr val="tx1"/>
                          </a:solidFill>
                        </a:rPr>
                        <a:t>3</a:t>
                      </a:r>
                      <a:r>
                        <a:rPr lang="en-US" sz="1200" dirty="0">
                          <a:solidFill>
                            <a:schemeClr val="tx1"/>
                          </a:solidFill>
                        </a:rPr>
                        <a:t>/h</a:t>
                      </a:r>
                    </a:p>
                  </a:txBody>
                  <a:tcPr marL="58929" marR="58929" marT="29463" marB="2946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17,500</a:t>
                      </a:r>
                      <a:r>
                        <a:rPr lang="en-US" sz="1200" baseline="0" dirty="0">
                          <a:solidFill>
                            <a:schemeClr val="tx1"/>
                          </a:solidFill>
                        </a:rPr>
                        <a:t> </a:t>
                      </a:r>
                      <a:r>
                        <a:rPr lang="en-US" sz="1200" baseline="0" dirty="0" err="1">
                          <a:solidFill>
                            <a:schemeClr val="tx1"/>
                          </a:solidFill>
                        </a:rPr>
                        <a:t>gpm</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41330">
                <a:tc>
                  <a:txBody>
                    <a:bodyPr/>
                    <a:lstStyle/>
                    <a:p>
                      <a:r>
                        <a:rPr lang="en-US" sz="1200" dirty="0"/>
                        <a:t>Max Head</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250 m</a:t>
                      </a:r>
                    </a:p>
                  </a:txBody>
                  <a:tcPr marL="58929" marR="58929" marT="29463" marB="29463"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800 ft</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41330">
                <a:tc>
                  <a:txBody>
                    <a:bodyPr/>
                    <a:lstStyle/>
                    <a:p>
                      <a:r>
                        <a:rPr lang="en-US" sz="1200" dirty="0"/>
                        <a:t>Efficiency</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dirty="0">
                          <a:solidFill>
                            <a:schemeClr val="tx1"/>
                          </a:solidFill>
                        </a:rPr>
                        <a:t>62.0% - 86.0%</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100" dirty="0">
                        <a:solidFill>
                          <a:schemeClr val="tx1"/>
                        </a:solidFill>
                      </a:endParaRPr>
                    </a:p>
                  </a:txBody>
                  <a:tcPr marL="58929" marR="58929" marT="29465" marB="29465"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41330">
                <a:tc>
                  <a:txBody>
                    <a:bodyPr/>
                    <a:lstStyle/>
                    <a:p>
                      <a:r>
                        <a:rPr lang="en-US" sz="1200" dirty="0"/>
                        <a:t>Power</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3 - 1000 kW</a:t>
                      </a:r>
                    </a:p>
                  </a:txBody>
                  <a:tcPr marL="58929" marR="58929" marT="29463" marB="29463"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5</a:t>
                      </a:r>
                      <a:r>
                        <a:rPr lang="en-US" sz="1200" baseline="0" dirty="0">
                          <a:solidFill>
                            <a:schemeClr val="tx1"/>
                          </a:solidFill>
                        </a:rPr>
                        <a:t> – 1350</a:t>
                      </a:r>
                      <a:r>
                        <a:rPr lang="en-US" sz="1200" dirty="0">
                          <a:solidFill>
                            <a:schemeClr val="tx1"/>
                          </a:solidFill>
                        </a:rPr>
                        <a:t> hp</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C886D7B2-C645-4AD2-A36D-3568044A0EA2}"/>
              </a:ext>
            </a:extLst>
          </p:cNvPr>
          <p:cNvPicPr>
            <a:picLocks noChangeAspect="1"/>
          </p:cNvPicPr>
          <p:nvPr/>
        </p:nvPicPr>
        <p:blipFill rotWithShape="1">
          <a:blip r:embed="rId2">
            <a:extLst>
              <a:ext uri="{28A0092B-C50C-407E-A947-70E740481C1C}">
                <a14:useLocalDpi xmlns:a14="http://schemas.microsoft.com/office/drawing/2010/main" val="0"/>
              </a:ext>
            </a:extLst>
          </a:blip>
          <a:srcRect l="2502" t="1" r="10424" b="12515"/>
          <a:stretch/>
        </p:blipFill>
        <p:spPr>
          <a:xfrm rot="5400000">
            <a:off x="495368" y="2117411"/>
            <a:ext cx="3433934" cy="1940735"/>
          </a:xfrm>
          <a:prstGeom prst="rect">
            <a:avLst/>
          </a:prstGeom>
        </p:spPr>
      </p:pic>
    </p:spTree>
    <p:extLst>
      <p:ext uri="{BB962C8B-B14F-4D97-AF65-F5344CB8AC3E}">
        <p14:creationId xmlns:p14="http://schemas.microsoft.com/office/powerpoint/2010/main" val="219993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id="{3774A3CF-A968-43C7-84BB-E262C641AE4E}"/>
              </a:ext>
            </a:extLst>
          </p:cNvPr>
          <p:cNvSpPr txBox="1">
            <a:spLocks/>
          </p:cNvSpPr>
          <p:nvPr/>
        </p:nvSpPr>
        <p:spPr>
          <a:xfrm>
            <a:off x="6940733" y="6492875"/>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eaLnBrk="1" hangingPunct="1"/>
            <a:fld id="{24170543-7076-487E-9510-AA9915582E3D}" type="slidenum">
              <a:rPr lang="en-US" altLang="en-US" smtClean="0">
                <a:solidFill>
                  <a:srgbClr val="898989"/>
                </a:solidFill>
                <a:latin typeface="Calibri" panose="020F0502020204030204" pitchFamily="34" charset="0"/>
              </a:rPr>
              <a:pPr eaLnBrk="1" hangingPunct="1"/>
              <a:t>9</a:t>
            </a:fld>
            <a:endParaRPr lang="en-US" altLang="en-US" dirty="0">
              <a:solidFill>
                <a:srgbClr val="898989"/>
              </a:solidFill>
              <a:latin typeface="Calibri" panose="020F0502020204030204" pitchFamily="34" charset="0"/>
            </a:endParaRPr>
          </a:p>
        </p:txBody>
      </p:sp>
      <p:sp>
        <p:nvSpPr>
          <p:cNvPr id="17" name="TextBox 4">
            <a:extLst>
              <a:ext uri="{FF2B5EF4-FFF2-40B4-BE49-F238E27FC236}">
                <a16:creationId xmlns:a16="http://schemas.microsoft.com/office/drawing/2014/main" id="{78E08494-8DFB-41FE-9D5E-1EBAF870B605}"/>
              </a:ext>
            </a:extLst>
          </p:cNvPr>
          <p:cNvSpPr txBox="1">
            <a:spLocks noChangeArrowheads="1"/>
          </p:cNvSpPr>
          <p:nvPr/>
        </p:nvSpPr>
        <p:spPr bwMode="auto">
          <a:xfrm>
            <a:off x="206149" y="16226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b="1" dirty="0">
                <a:latin typeface="+mj-lt"/>
              </a:rPr>
              <a:t>End Suction</a:t>
            </a:r>
          </a:p>
        </p:txBody>
      </p:sp>
      <p:sp>
        <p:nvSpPr>
          <p:cNvPr id="18" name="TextBox 17">
            <a:extLst>
              <a:ext uri="{FF2B5EF4-FFF2-40B4-BE49-F238E27FC236}">
                <a16:creationId xmlns:a16="http://schemas.microsoft.com/office/drawing/2014/main" id="{674E0EFF-9489-4E8E-A599-5E1BA590B1CB}"/>
              </a:ext>
            </a:extLst>
          </p:cNvPr>
          <p:cNvSpPr txBox="1">
            <a:spLocks noChangeArrowheads="1"/>
          </p:cNvSpPr>
          <p:nvPr/>
        </p:nvSpPr>
        <p:spPr bwMode="auto">
          <a:xfrm>
            <a:off x="206148" y="699297"/>
            <a:ext cx="8781097" cy="830997"/>
          </a:xfrm>
          <a:prstGeom prst="rect">
            <a:avLst/>
          </a:prstGeom>
          <a:noFill/>
          <a:ln w="9525">
            <a:noFill/>
            <a:miter lim="800000"/>
            <a:headEnd/>
            <a:tailEnd/>
          </a:ln>
        </p:spPr>
        <p:txBody>
          <a:bodyPr wrap="square">
            <a:spAutoFit/>
          </a:bodyPr>
          <a:lstStyle/>
          <a:p>
            <a:pPr fontAlgn="auto">
              <a:spcBef>
                <a:spcPts val="1200"/>
              </a:spcBef>
              <a:spcAft>
                <a:spcPts val="0"/>
              </a:spcAft>
              <a:defRPr/>
            </a:pPr>
            <a:r>
              <a:rPr lang="en-US" sz="2400" i="1" dirty="0">
                <a:latin typeface="+mj-lt"/>
                <a:cs typeface="+mn-cs"/>
              </a:rPr>
              <a:t>Since 2018, GloTech has developed and launched a number of exciting new end suction centrifugal pump models</a:t>
            </a:r>
          </a:p>
        </p:txBody>
      </p:sp>
      <p:graphicFrame>
        <p:nvGraphicFramePr>
          <p:cNvPr id="7" name="Table 2">
            <a:extLst>
              <a:ext uri="{FF2B5EF4-FFF2-40B4-BE49-F238E27FC236}">
                <a16:creationId xmlns:a16="http://schemas.microsoft.com/office/drawing/2014/main" id="{541D45D7-F1D1-49B4-87CF-044B90EFDA88}"/>
              </a:ext>
            </a:extLst>
          </p:cNvPr>
          <p:cNvGraphicFramePr>
            <a:graphicFrameLocks noGrp="1"/>
          </p:cNvGraphicFramePr>
          <p:nvPr>
            <p:extLst>
              <p:ext uri="{D42A27DB-BD31-4B8C-83A1-F6EECF244321}">
                <p14:modId xmlns:p14="http://schemas.microsoft.com/office/powerpoint/2010/main" val="355759734"/>
              </p:ext>
            </p:extLst>
          </p:nvPr>
        </p:nvGraphicFramePr>
        <p:xfrm>
          <a:off x="4571999" y="2038504"/>
          <a:ext cx="4243079" cy="2274000"/>
        </p:xfrm>
        <a:graphic>
          <a:graphicData uri="http://schemas.openxmlformats.org/drawingml/2006/table">
            <a:tbl>
              <a:tblPr firstRow="1" bandRow="1">
                <a:tableStyleId>{5C22544A-7EE6-4342-B048-85BDC9FD1C3A}</a:tableStyleId>
              </a:tblPr>
              <a:tblGrid>
                <a:gridCol w="4243079">
                  <a:extLst>
                    <a:ext uri="{9D8B030D-6E8A-4147-A177-3AD203B41FA5}">
                      <a16:colId xmlns:a16="http://schemas.microsoft.com/office/drawing/2014/main" val="1821685134"/>
                    </a:ext>
                  </a:extLst>
                </a:gridCol>
              </a:tblGrid>
              <a:tr h="274040">
                <a:tc>
                  <a:txBody>
                    <a:bodyPr/>
                    <a:lstStyle/>
                    <a:p>
                      <a:pPr algn="ctr">
                        <a:spcBef>
                          <a:spcPts val="300"/>
                        </a:spcBef>
                        <a:spcAft>
                          <a:spcPts val="300"/>
                        </a:spcAft>
                      </a:pPr>
                      <a:r>
                        <a:rPr lang="en-US" sz="1400" dirty="0"/>
                        <a:t>Product Description</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969200">
                <a:tc>
                  <a:txBody>
                    <a:bodyPr/>
                    <a:lstStyle/>
                    <a:p>
                      <a:pPr marL="0" indent="0" eaLnBrk="1" hangingPunct="1">
                        <a:spcBef>
                          <a:spcPts val="600"/>
                        </a:spcBef>
                        <a:buFont typeface="Arial" panose="020B0604020202020204" pitchFamily="34" charset="0"/>
                        <a:buNone/>
                      </a:pPr>
                      <a:r>
                        <a:rPr lang="en-US" altLang="en-US" sz="1400" dirty="0"/>
                        <a:t>GloTech offers several series of market-leading end suction centrifugal pumps for use in a wide variety of municipal and industrial applications. These pumps offer heavy duty construction and are designed to provide high efficiency and easy maintenance. The pumps are offered in horizontal or vertical, close coupled, frame-mounted or engine driven configurations.</a:t>
                      </a:r>
                    </a:p>
                  </a:txBody>
                  <a:tcPr marL="137160" marR="13716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graphicFrame>
        <p:nvGraphicFramePr>
          <p:cNvPr id="9" name="Table 2">
            <a:extLst>
              <a:ext uri="{FF2B5EF4-FFF2-40B4-BE49-F238E27FC236}">
                <a16:creationId xmlns:a16="http://schemas.microsoft.com/office/drawing/2014/main" id="{6FEC0CD9-9FE3-4C02-BE59-ABF91B263459}"/>
              </a:ext>
            </a:extLst>
          </p:cNvPr>
          <p:cNvGraphicFramePr>
            <a:graphicFrameLocks noGrp="1"/>
          </p:cNvGraphicFramePr>
          <p:nvPr>
            <p:extLst>
              <p:ext uri="{D42A27DB-BD31-4B8C-83A1-F6EECF244321}">
                <p14:modId xmlns:p14="http://schemas.microsoft.com/office/powerpoint/2010/main" val="4101095956"/>
              </p:ext>
            </p:extLst>
          </p:nvPr>
        </p:nvGraphicFramePr>
        <p:xfrm>
          <a:off x="4571999" y="4856835"/>
          <a:ext cx="4243079" cy="1610975"/>
        </p:xfrm>
        <a:graphic>
          <a:graphicData uri="http://schemas.openxmlformats.org/drawingml/2006/table">
            <a:tbl>
              <a:tblPr firstRow="1" bandRow="1">
                <a:tableStyleId>{5C22544A-7EE6-4342-B048-85BDC9FD1C3A}</a:tableStyleId>
              </a:tblPr>
              <a:tblGrid>
                <a:gridCol w="4243079">
                  <a:extLst>
                    <a:ext uri="{9D8B030D-6E8A-4147-A177-3AD203B41FA5}">
                      <a16:colId xmlns:a16="http://schemas.microsoft.com/office/drawing/2014/main" val="1821685134"/>
                    </a:ext>
                  </a:extLst>
                </a:gridCol>
              </a:tblGrid>
              <a:tr h="333772">
                <a:tc>
                  <a:txBody>
                    <a:bodyPr/>
                    <a:lstStyle/>
                    <a:p>
                      <a:pPr algn="ctr"/>
                      <a:r>
                        <a:rPr lang="en-US" sz="1400" dirty="0"/>
                        <a:t>Applications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solidFill>
                      <a:schemeClr val="tx2"/>
                    </a:solidFill>
                  </a:tcPr>
                </a:tc>
                <a:extLst>
                  <a:ext uri="{0D108BD9-81ED-4DB2-BD59-A6C34878D82A}">
                    <a16:rowId xmlns:a16="http://schemas.microsoft.com/office/drawing/2014/main" val="3438987535"/>
                  </a:ext>
                </a:extLst>
              </a:tr>
              <a:tr h="1277203">
                <a:tc>
                  <a:txBody>
                    <a:bodyPr/>
                    <a:lstStyle/>
                    <a:p>
                      <a:pPr marL="0" indent="0" eaLnBrk="1" hangingPunct="1">
                        <a:spcBef>
                          <a:spcPts val="600"/>
                        </a:spcBef>
                        <a:buFont typeface="Arial" panose="020B0604020202020204" pitchFamily="34" charset="0"/>
                        <a:buNone/>
                      </a:pPr>
                      <a:endParaRPr lang="en-US" altLang="en-US" sz="1400" dirty="0"/>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98619"/>
                  </a:ext>
                </a:extLst>
              </a:tr>
            </a:tbl>
          </a:graphicData>
        </a:graphic>
      </p:graphicFrame>
      <p:graphicFrame>
        <p:nvGraphicFramePr>
          <p:cNvPr id="14" name="Table 13">
            <a:extLst>
              <a:ext uri="{FF2B5EF4-FFF2-40B4-BE49-F238E27FC236}">
                <a16:creationId xmlns:a16="http://schemas.microsoft.com/office/drawing/2014/main" id="{FA23375D-F408-4862-82B5-60A32667DE31}"/>
              </a:ext>
            </a:extLst>
          </p:cNvPr>
          <p:cNvGraphicFramePr>
            <a:graphicFrameLocks noGrp="1"/>
          </p:cNvGraphicFramePr>
          <p:nvPr>
            <p:extLst>
              <p:ext uri="{D42A27DB-BD31-4B8C-83A1-F6EECF244321}">
                <p14:modId xmlns:p14="http://schemas.microsoft.com/office/powerpoint/2010/main" val="2045913550"/>
              </p:ext>
            </p:extLst>
          </p:nvPr>
        </p:nvGraphicFramePr>
        <p:xfrm>
          <a:off x="328922" y="4856835"/>
          <a:ext cx="3979941" cy="1610975"/>
        </p:xfrm>
        <a:graphic>
          <a:graphicData uri="http://schemas.openxmlformats.org/drawingml/2006/table">
            <a:tbl>
              <a:tblPr firstRow="1" bandRow="1">
                <a:tableStyleId>{073A0DAA-6AF3-43AB-8588-CEC1D06C72B9}</a:tableStyleId>
              </a:tblPr>
              <a:tblGrid>
                <a:gridCol w="1883071">
                  <a:extLst>
                    <a:ext uri="{9D8B030D-6E8A-4147-A177-3AD203B41FA5}">
                      <a16:colId xmlns:a16="http://schemas.microsoft.com/office/drawing/2014/main" val="20000"/>
                    </a:ext>
                  </a:extLst>
                </a:gridCol>
                <a:gridCol w="1045932">
                  <a:extLst>
                    <a:ext uri="{9D8B030D-6E8A-4147-A177-3AD203B41FA5}">
                      <a16:colId xmlns:a16="http://schemas.microsoft.com/office/drawing/2014/main" val="20001"/>
                    </a:ext>
                  </a:extLst>
                </a:gridCol>
                <a:gridCol w="1050938">
                  <a:extLst>
                    <a:ext uri="{9D8B030D-6E8A-4147-A177-3AD203B41FA5}">
                      <a16:colId xmlns:a16="http://schemas.microsoft.com/office/drawing/2014/main" val="20002"/>
                    </a:ext>
                  </a:extLst>
                </a:gridCol>
              </a:tblGrid>
              <a:tr h="270695">
                <a:tc gridSpan="3">
                  <a:txBody>
                    <a:bodyPr/>
                    <a:lstStyle/>
                    <a:p>
                      <a:pPr algn="ctr"/>
                      <a:r>
                        <a:rPr lang="en-US" sz="1200" b="1" dirty="0">
                          <a:solidFill>
                            <a:schemeClr val="tx1"/>
                          </a:solidFill>
                        </a:rPr>
                        <a:t>Summary Specifications</a:t>
                      </a:r>
                    </a:p>
                  </a:txBody>
                  <a:tcPr marL="58929" marR="58929" marT="29463" marB="294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no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68056">
                <a:tc>
                  <a:txBody>
                    <a:bodyPr/>
                    <a:lstStyle/>
                    <a:p>
                      <a:r>
                        <a:rPr lang="en-US" sz="1200" dirty="0"/>
                        <a:t>Discharge</a:t>
                      </a:r>
                    </a:p>
                  </a:txBody>
                  <a:tcPr marL="58929" marR="58929" marT="29463" marB="29463"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50 - 300 mm</a:t>
                      </a:r>
                    </a:p>
                  </a:txBody>
                  <a:tcPr marL="58929" marR="58929" marT="29463" marB="29463"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200" baseline="0" dirty="0">
                          <a:solidFill>
                            <a:schemeClr val="tx1"/>
                          </a:solidFill>
                        </a:rPr>
                        <a:t>2 - 12 in</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8056">
                <a:tc>
                  <a:txBody>
                    <a:bodyPr/>
                    <a:lstStyle/>
                    <a:p>
                      <a:r>
                        <a:rPr lang="en-US" sz="1200" dirty="0"/>
                        <a:t>Max Flow</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1,300 m</a:t>
                      </a:r>
                      <a:r>
                        <a:rPr lang="en-US" sz="1200" baseline="30000" dirty="0">
                          <a:solidFill>
                            <a:schemeClr val="tx1"/>
                          </a:solidFill>
                        </a:rPr>
                        <a:t>3</a:t>
                      </a:r>
                      <a:r>
                        <a:rPr lang="en-US" sz="1200" dirty="0">
                          <a:solidFill>
                            <a:schemeClr val="tx1"/>
                          </a:solidFill>
                        </a:rPr>
                        <a:t>/h</a:t>
                      </a:r>
                    </a:p>
                  </a:txBody>
                  <a:tcPr marL="58929" marR="58929" marT="29463" marB="2946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dirty="0">
                          <a:solidFill>
                            <a:schemeClr val="tx1"/>
                          </a:solidFill>
                        </a:rPr>
                        <a:t>6,000</a:t>
                      </a:r>
                      <a:r>
                        <a:rPr lang="en-US" sz="1200" baseline="0" dirty="0">
                          <a:solidFill>
                            <a:schemeClr val="tx1"/>
                          </a:solidFill>
                        </a:rPr>
                        <a:t> </a:t>
                      </a:r>
                      <a:r>
                        <a:rPr lang="en-US" sz="1200" baseline="0" dirty="0" err="1">
                          <a:solidFill>
                            <a:schemeClr val="tx1"/>
                          </a:solidFill>
                        </a:rPr>
                        <a:t>gpm</a:t>
                      </a:r>
                      <a:endParaRPr lang="en-US" sz="1200" dirty="0">
                        <a:solidFill>
                          <a:schemeClr val="tx1"/>
                        </a:solidFill>
                      </a:endParaRP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68056">
                <a:tc>
                  <a:txBody>
                    <a:bodyPr/>
                    <a:lstStyle/>
                    <a:p>
                      <a:r>
                        <a:rPr lang="en-US" sz="1200" dirty="0"/>
                        <a:t>Max Head</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180 m</a:t>
                      </a:r>
                    </a:p>
                  </a:txBody>
                  <a:tcPr marL="58929" marR="58929" marT="29463" marB="29463"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dirty="0">
                          <a:solidFill>
                            <a:schemeClr val="tx1"/>
                          </a:solidFill>
                        </a:rPr>
                        <a:t>600 ft</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8056">
                <a:tc>
                  <a:txBody>
                    <a:bodyPr/>
                    <a:lstStyle/>
                    <a:p>
                      <a:r>
                        <a:rPr lang="en-US" sz="1200" dirty="0"/>
                        <a:t>Efficiency</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dirty="0">
                          <a:solidFill>
                            <a:schemeClr val="tx1"/>
                          </a:solidFill>
                        </a:rPr>
                        <a:t>67.0% - 89.0%</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100" dirty="0">
                        <a:solidFill>
                          <a:schemeClr val="tx1"/>
                        </a:solidFill>
                      </a:endParaRPr>
                    </a:p>
                  </a:txBody>
                  <a:tcPr marL="58929" marR="58929" marT="29465" marB="29465"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68056">
                <a:tc>
                  <a:txBody>
                    <a:bodyPr/>
                    <a:lstStyle/>
                    <a:p>
                      <a:r>
                        <a:rPr lang="en-US" sz="1200" dirty="0"/>
                        <a:t>Power</a:t>
                      </a:r>
                    </a:p>
                  </a:txBody>
                  <a:tcPr marL="58929" marR="58929" marT="29463" marB="29463"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aseline="0" dirty="0">
                          <a:solidFill>
                            <a:schemeClr val="tx1"/>
                          </a:solidFill>
                        </a:rPr>
                        <a:t>1.5 - 750</a:t>
                      </a:r>
                      <a:r>
                        <a:rPr lang="en-US" sz="1200" dirty="0">
                          <a:solidFill>
                            <a:schemeClr val="tx1"/>
                          </a:solidFill>
                        </a:rPr>
                        <a:t> kW</a:t>
                      </a:r>
                    </a:p>
                  </a:txBody>
                  <a:tcPr marL="58929" marR="58929" marT="29463" marB="29463"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solidFill>
                        </a:rPr>
                        <a:t>2 – 1,000 hp</a:t>
                      </a:r>
                    </a:p>
                  </a:txBody>
                  <a:tcPr marL="58929" marR="58929" marT="29463" marB="29463"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5" name="TextBox 14">
            <a:extLst>
              <a:ext uri="{FF2B5EF4-FFF2-40B4-BE49-F238E27FC236}">
                <a16:creationId xmlns:a16="http://schemas.microsoft.com/office/drawing/2014/main" id="{F38F6E7C-09DE-4D4A-AE28-A704C70ECD04}"/>
              </a:ext>
            </a:extLst>
          </p:cNvPr>
          <p:cNvSpPr txBox="1">
            <a:spLocks noChangeArrowheads="1"/>
          </p:cNvSpPr>
          <p:nvPr/>
        </p:nvSpPr>
        <p:spPr bwMode="auto">
          <a:xfrm>
            <a:off x="4571999" y="5313419"/>
            <a:ext cx="246697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dirty="0"/>
              <a:t>Agricultural irrigation</a:t>
            </a:r>
          </a:p>
          <a:p>
            <a:pPr eaLnBrk="1" hangingPunct="1">
              <a:spcBef>
                <a:spcPts val="600"/>
              </a:spcBef>
              <a:buFont typeface="Arial" panose="020B0604020202020204" pitchFamily="34" charset="0"/>
              <a:buChar char="•"/>
            </a:pPr>
            <a:r>
              <a:rPr lang="en-US" altLang="en-US" sz="1200" dirty="0"/>
              <a:t>Landscape irrigation</a:t>
            </a:r>
          </a:p>
          <a:p>
            <a:pPr eaLnBrk="1" hangingPunct="1">
              <a:spcBef>
                <a:spcPts val="600"/>
              </a:spcBef>
              <a:buFont typeface="Arial" panose="020B0604020202020204" pitchFamily="34" charset="0"/>
              <a:buChar char="•"/>
            </a:pPr>
            <a:r>
              <a:rPr lang="en-US" altLang="en-US" sz="1200" dirty="0"/>
              <a:t>HVAC circulation</a:t>
            </a:r>
          </a:p>
          <a:p>
            <a:pPr eaLnBrk="1" hangingPunct="1">
              <a:spcBef>
                <a:spcPts val="600"/>
              </a:spcBef>
              <a:buFont typeface="Arial" panose="020B0604020202020204" pitchFamily="34" charset="0"/>
              <a:buChar char="•"/>
            </a:pPr>
            <a:r>
              <a:rPr lang="en-US" altLang="en-US" sz="1200" dirty="0"/>
              <a:t>Industrial water circulation</a:t>
            </a:r>
          </a:p>
        </p:txBody>
      </p:sp>
      <p:sp>
        <p:nvSpPr>
          <p:cNvPr id="16" name="TextBox 14">
            <a:extLst>
              <a:ext uri="{FF2B5EF4-FFF2-40B4-BE49-F238E27FC236}">
                <a16:creationId xmlns:a16="http://schemas.microsoft.com/office/drawing/2014/main" id="{2BE7571A-BEBD-48ED-9064-005F6ED7AC83}"/>
              </a:ext>
            </a:extLst>
          </p:cNvPr>
          <p:cNvSpPr txBox="1">
            <a:spLocks noChangeArrowheads="1"/>
          </p:cNvSpPr>
          <p:nvPr/>
        </p:nvSpPr>
        <p:spPr bwMode="auto">
          <a:xfrm>
            <a:off x="6829425" y="5313419"/>
            <a:ext cx="198565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600"/>
              </a:spcBef>
              <a:buFont typeface="Arial" panose="020B0604020202020204" pitchFamily="34" charset="0"/>
              <a:buChar char="•"/>
            </a:pPr>
            <a:r>
              <a:rPr lang="en-US" altLang="en-US" sz="1200"/>
              <a:t>Industrial process</a:t>
            </a:r>
          </a:p>
          <a:p>
            <a:pPr eaLnBrk="1" hangingPunct="1">
              <a:spcBef>
                <a:spcPts val="600"/>
              </a:spcBef>
              <a:buFont typeface="Arial" panose="020B0604020202020204" pitchFamily="34" charset="0"/>
              <a:buChar char="•"/>
            </a:pPr>
            <a:r>
              <a:rPr lang="en-US" altLang="en-US" sz="1200"/>
              <a:t>Mining</a:t>
            </a:r>
          </a:p>
          <a:p>
            <a:pPr eaLnBrk="1" hangingPunct="1">
              <a:spcBef>
                <a:spcPts val="600"/>
              </a:spcBef>
              <a:buFont typeface="Arial" panose="020B0604020202020204" pitchFamily="34" charset="0"/>
              <a:buChar char="•"/>
            </a:pPr>
            <a:r>
              <a:rPr lang="en-US" altLang="en-US" sz="1200"/>
              <a:t>Water booster</a:t>
            </a:r>
          </a:p>
          <a:p>
            <a:pPr eaLnBrk="1" hangingPunct="1">
              <a:spcBef>
                <a:spcPts val="600"/>
              </a:spcBef>
              <a:buFont typeface="Arial" panose="020B0604020202020204" pitchFamily="34" charset="0"/>
              <a:buChar char="•"/>
            </a:pPr>
            <a:endParaRPr lang="en-US" altLang="en-US" sz="1200"/>
          </a:p>
        </p:txBody>
      </p:sp>
      <p:pic>
        <p:nvPicPr>
          <p:cNvPr id="20" name="Picture 2" descr="C:\Users\Admin.TOMMY-PC\Desktop\4CB OPEN.png">
            <a:extLst>
              <a:ext uri="{FF2B5EF4-FFF2-40B4-BE49-F238E27FC236}">
                <a16:creationId xmlns:a16="http://schemas.microsoft.com/office/drawing/2014/main" id="{2E19D433-1C82-424A-AF95-2DEFBADE9E4A}"/>
              </a:ext>
            </a:extLst>
          </p:cNvPr>
          <p:cNvPicPr>
            <a:picLocks noChangeAspect="1" noChangeArrowheads="1"/>
          </p:cNvPicPr>
          <p:nvPr/>
        </p:nvPicPr>
        <p:blipFill rotWithShape="1">
          <a:blip r:embed="rId2"/>
          <a:srcRect l="10278" t="14665" r="15891" b="10273"/>
          <a:stretch/>
        </p:blipFill>
        <p:spPr bwMode="auto">
          <a:xfrm>
            <a:off x="151285" y="1850643"/>
            <a:ext cx="4506216" cy="2577697"/>
          </a:xfrm>
          <a:prstGeom prst="rect">
            <a:avLst/>
          </a:prstGeom>
          <a:ln>
            <a:noFill/>
          </a:ln>
        </p:spPr>
      </p:pic>
    </p:spTree>
    <p:extLst>
      <p:ext uri="{BB962C8B-B14F-4D97-AF65-F5344CB8AC3E}">
        <p14:creationId xmlns:p14="http://schemas.microsoft.com/office/powerpoint/2010/main" val="123852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12478</TotalTime>
  <Words>1530</Words>
  <Application>Microsoft Office PowerPoint</Application>
  <PresentationFormat>On-screen Show (4:3)</PresentationFormat>
  <Paragraphs>192</Paragraphs>
  <Slides>13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Market Overview:  Pumps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GloTech Corporation</dc:title>
  <dc:creator>Zhao Yipeng</dc:creator>
  <cp:lastModifiedBy>Danny Ruzzin</cp:lastModifiedBy>
  <cp:revision>458</cp:revision>
  <cp:lastPrinted>2019-07-24T12:47:58Z</cp:lastPrinted>
  <dcterms:created xsi:type="dcterms:W3CDTF">2012-01-19T15:17:59Z</dcterms:created>
  <dcterms:modified xsi:type="dcterms:W3CDTF">2024-07-12T19:52:19Z</dcterms:modified>
</cp:coreProperties>
</file>