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332" r:id="rId3"/>
    <p:sldId id="477" r:id="rId4"/>
    <p:sldId id="340" r:id="rId5"/>
    <p:sldId id="485" r:id="rId6"/>
    <p:sldId id="479" r:id="rId7"/>
    <p:sldId id="484" r:id="rId8"/>
    <p:sldId id="486" r:id="rId9"/>
    <p:sldId id="500" r:id="rId10"/>
    <p:sldId id="497" r:id="rId11"/>
    <p:sldId id="487" r:id="rId12"/>
    <p:sldId id="498" r:id="rId13"/>
    <p:sldId id="488" r:id="rId14"/>
    <p:sldId id="501" r:id="rId15"/>
    <p:sldId id="489" r:id="rId16"/>
    <p:sldId id="499" r:id="rId17"/>
    <p:sldId id="502" r:id="rId18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1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5131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1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A9BB41-B677-4F20-96E4-1FA2187DA2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7EABE-62F9-40D5-844E-02280CE97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5092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D2EDEA-CF9F-432E-8098-40FABBEEB038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D60A8-D1B6-4666-B425-6178F592BB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25068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 anchor="b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9008B-5740-4F55-B516-68B98F2877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5092" y="8250680"/>
            <a:ext cx="2774260" cy="434637"/>
          </a:xfrm>
          <a:prstGeom prst="rect">
            <a:avLst/>
          </a:prstGeom>
        </p:spPr>
        <p:txBody>
          <a:bodyPr vert="horz" wrap="square" lIns="84588" tIns="42294" rIns="84588" bIns="42294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98C575F6-8C13-4D59-AC1E-0134BE298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F47BD3-7A18-4B00-A88C-A8E02FC571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64460-1FAE-4435-9CDD-999AD746AD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625092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E19DF-7389-4FF0-BBA1-A343BA18DBC2}" type="datetimeFigureOut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0638CB-9E46-4CE8-9E34-6F4470F52F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588" tIns="42294" rIns="84588" bIns="4229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5002E5-FDE7-4113-9F8F-41C8596C7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660" y="4126824"/>
            <a:ext cx="5119481" cy="3908764"/>
          </a:xfrm>
          <a:prstGeom prst="rect">
            <a:avLst/>
          </a:prstGeom>
        </p:spPr>
        <p:txBody>
          <a:bodyPr vert="horz" lIns="84588" tIns="42294" rIns="84588" bIns="4229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F1DD1-F949-46D2-8437-541E552819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25068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 anchor="b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7BE23-2622-4CCC-8690-C6230D41E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625092" y="8250680"/>
            <a:ext cx="2774260" cy="434637"/>
          </a:xfrm>
          <a:prstGeom prst="rect">
            <a:avLst/>
          </a:prstGeom>
        </p:spPr>
        <p:txBody>
          <a:bodyPr vert="horz" wrap="square" lIns="84588" tIns="42294" rIns="84588" bIns="42294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A349794-5A1F-4817-8D9C-EC82CF66D4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F08D5921-4245-4231-A76D-2C7EC43F3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381E404-CB55-4C87-A07A-CC6D375DA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0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0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thinnest wall section in the casting should allow at least a three (3) bead fills wide after curing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3789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4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C8179-CEB0-4B63-B700-0B2BB4D1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25C-3D0D-423E-9BAA-F0B571683D62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5989A-E6C7-48E4-9EDA-9B441096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FE754-0B41-4E84-9486-2BE18FF8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960BF-6C5D-448A-9C14-11E79F789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1F58-8AA1-46DD-96E6-D737C1A1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A224-6314-4E11-9984-C340BEF7ED1C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D52BF-71C7-468D-A174-6E890750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DC22-CAAE-42FC-8D4A-615AB51A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27183-B0A5-4FEE-856A-D944FB0F8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CA054-87BC-456D-89E8-FAC43D96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FA38-2ADE-4A8A-B061-2B7F0B257CD5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CE52-5700-45B8-9C01-AC6BCDC5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6D20-F52B-4929-A340-53732191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6C47-C310-47FF-81CF-8F29F9E5A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03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4A0E8C-FBC8-406C-B9CF-7926FE6F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86E9-79DA-4423-A089-CEE8712ABC57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E12E10-C89E-4B38-B0E5-616F4AD4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4E1398-FA13-41B8-AC2C-058628D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E1D3-1DD8-4ADA-9358-0A9493F1854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 descr="GloTech New 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257" y="0"/>
            <a:ext cx="681179" cy="5164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875436" y="76203"/>
            <a:ext cx="21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C71C1"/>
                </a:solidFill>
                <a:latin typeface="+mj-lt"/>
              </a:rPr>
              <a:t>GloTech Corporation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206374" y="702735"/>
            <a:ext cx="8658225" cy="507996"/>
          </a:xfrm>
        </p:spPr>
        <p:txBody>
          <a:bodyPr/>
          <a:lstStyle>
            <a:lvl1pPr>
              <a:buNone/>
              <a:defRPr sz="2400" i="1">
                <a:latin typeface="+mj-lt"/>
              </a:defRPr>
            </a:lvl1pPr>
          </a:lstStyle>
          <a:p>
            <a:pPr lvl="0"/>
            <a:r>
              <a:rPr lang="en-US" dirty="0"/>
              <a:t>Tagline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206374" y="195768"/>
            <a:ext cx="5550959" cy="31223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208100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98FF6-F281-43FE-96A3-1EC4C99F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DD67-057E-4E58-BF45-8752EE98A52E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FDC9-BDE1-41A3-9F94-C0998769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4115-D367-421F-AB88-6710E9D4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5988B-20E2-4B2D-95E0-6ECB4D688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05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ED04-822B-42E5-8825-94431E80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3A03-0A04-433C-B7E3-08C437127D2B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7B7B8-7D9E-4A00-BD5D-007BF320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F3BC9-6399-4247-813C-59A3F165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66757-15FB-4302-918A-AF93D84DB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9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155261-E401-47E6-A91B-C449DE73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5459-23A7-4417-BFA1-3EB9AD0CF643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B650A3-9DD5-4F37-B53D-79C8EF63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D6F0CB-3363-4D5E-97CD-755EAAF1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446E4-850B-4077-87EB-E6606A99D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6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742E61-E828-4BA4-92BA-05E419DA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DA11-EA19-4D44-A186-9BF99A692036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5BA8D2-573C-42AE-8351-69EBA1E6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BAAF6C-D15A-4531-9204-DC057236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4B7A6-D7C6-46DA-AA7E-06A91837B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6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A2CC9D-2089-4647-9D34-3F62D1FA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EC3E-FBA0-44C1-8F78-6382151AD546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0C9118-1C83-4814-A7DD-60F0D4A5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D66C33-AE7C-4892-B720-A2464EF0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8037-14AA-4F2A-9FCC-9EB087714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06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89D3A4-FB56-425B-BE4D-C17A4D2C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A06F-BA8B-4F41-AE08-71D8F05D0FCB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28B978-299A-418B-9594-BDF8E13C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5E5AC2-641B-498B-9399-8C0868D4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A5FD-549E-4B09-997C-7A9559EA0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0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308D1C-F0A0-4CA1-9E73-CFF49DE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1E2D-F2AB-4056-99FD-F0822FC1CB72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67C928-1DA1-49B6-AAC0-0D5C5218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600FC3-EAD5-4D55-B7A1-0947445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052B6-FB2A-4E33-BFC0-69579D568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9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9EC81A-F3B4-4F35-B6FD-4C437B4F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92A5-0C1D-4A4B-97B1-FBE107FCC49D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D6FBB3-9EA2-48C5-BB6E-13714282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C71A98-90AD-45CD-8F15-62323AEF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EAC6-E1EA-4C9E-9D65-5A3242C31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2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C3E611-796E-4D2F-A65F-3D5534C2EA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03F294-DF6B-421F-A1E1-80FB26BCF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1F32-F224-4FD3-8923-531110B2C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36AE-6279-4748-8D3A-A9F38A6A638E}" type="datetime1">
              <a:rPr lang="en-US"/>
              <a:pPr>
                <a:defRPr/>
              </a:pPr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CFAB-A9EB-4228-98EC-27EA5A3D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GloTech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F38F-064A-48C5-9DBF-FF5BA22B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895FA6-7390-4CF6-BC51-4DFCC9E867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>
            <a:extLst>
              <a:ext uri="{FF2B5EF4-FFF2-40B4-BE49-F238E27FC236}">
                <a16:creationId xmlns:a16="http://schemas.microsoft.com/office/drawing/2014/main" id="{654A0810-100E-4F8C-AD14-424D3E2C5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0568" y="1449456"/>
            <a:ext cx="6523723" cy="1470025"/>
          </a:xfrm>
        </p:spPr>
        <p:txBody>
          <a:bodyPr/>
          <a:lstStyle/>
          <a:p>
            <a:pPr algn="r"/>
            <a:r>
              <a:rPr lang="en-US" altLang="zh-CN" sz="3600" dirty="0"/>
              <a:t>GT </a:t>
            </a:r>
            <a:r>
              <a:rPr lang="en-US" altLang="en-US" sz="3600" dirty="0"/>
              <a:t>Casting Process </a:t>
            </a:r>
            <a:br>
              <a:rPr lang="en-US" altLang="en-US" sz="3600" dirty="0"/>
            </a:br>
            <a:r>
              <a:rPr lang="en-US" altLang="en-US" sz="3600" dirty="0"/>
              <a:t>Overview </a:t>
            </a:r>
            <a:endParaRPr lang="en-US" altLang="en-US" sz="4000" dirty="0"/>
          </a:p>
        </p:txBody>
      </p:sp>
      <p:sp>
        <p:nvSpPr>
          <p:cNvPr id="2051" name="Subtitle 4">
            <a:extLst>
              <a:ext uri="{FF2B5EF4-FFF2-40B4-BE49-F238E27FC236}">
                <a16:creationId xmlns:a16="http://schemas.microsoft.com/office/drawing/2014/main" id="{09BC97BC-BFAC-4DFC-9236-359B39F94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5538" y="2838745"/>
            <a:ext cx="6400800" cy="1180510"/>
          </a:xfrm>
        </p:spPr>
        <p:txBody>
          <a:bodyPr/>
          <a:lstStyle/>
          <a:p>
            <a:pPr algn="r"/>
            <a:r>
              <a:rPr lang="en-US" altLang="en-US" sz="2000" dirty="0">
                <a:solidFill>
                  <a:schemeClr val="tx1"/>
                </a:solidFill>
              </a:rPr>
              <a:t>Mark Gu</a:t>
            </a:r>
          </a:p>
          <a:p>
            <a:pPr algn="r"/>
            <a:r>
              <a:rPr lang="en-US" altLang="en-US" sz="2000" dirty="0">
                <a:solidFill>
                  <a:schemeClr val="tx1"/>
                </a:solidFill>
              </a:rPr>
              <a:t>01/2023</a:t>
            </a:r>
          </a:p>
        </p:txBody>
      </p:sp>
      <p:pic>
        <p:nvPicPr>
          <p:cNvPr id="5" name="Picture 4" descr="GloTech New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257" y="0"/>
            <a:ext cx="681179" cy="516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5436" y="76203"/>
            <a:ext cx="21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C71C1"/>
                </a:solidFill>
                <a:latin typeface="+mj-lt"/>
              </a:rPr>
              <a:t>GloTech Corporation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Shell Mold Casting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i="1" dirty="0">
                <a:latin typeface="+mj-lt"/>
                <a:cs typeface="Arial" charset="0"/>
              </a:rPr>
              <a:t>It </a:t>
            </a:r>
            <a:r>
              <a:rPr lang="en-US" sz="2400" i="1" dirty="0">
                <a:latin typeface="+mj-lt"/>
                <a:cs typeface="Arial" charset="0"/>
              </a:rPr>
              <a:t>uses preheated metal tooling to “bake” molds and cores with a hardened shell, which allows for a smooth casting surface finish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1CB7D66-5613-A903-285C-99F31E63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9" y="2033367"/>
            <a:ext cx="7518662" cy="4229248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B52489FB-1763-C0B2-F62B-966EA585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729" y="1606739"/>
            <a:ext cx="4269732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Shell Casting Process Overview</a:t>
            </a:r>
            <a:endParaRPr lang="en-US" altLang="en-US" sz="16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9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Shell Mold Casting – </a:t>
            </a:r>
            <a:r>
              <a:rPr lang="en-US" altLang="zh-CN" b="1" dirty="0">
                <a:latin typeface="+mj-lt"/>
              </a:rPr>
              <a:t>Case Study</a:t>
            </a:r>
            <a:endParaRPr lang="en-US" altLang="en-US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i="1" dirty="0">
                <a:latin typeface="+mj-lt"/>
                <a:cs typeface="Arial" charset="0"/>
              </a:rPr>
              <a:t>Shell casting is mostly seen on small-medium castings where good surface finish is desired.</a:t>
            </a:r>
            <a:endParaRPr lang="en-US" sz="2400" i="1" dirty="0">
              <a:latin typeface="+mj-lt"/>
              <a:cs typeface="Arial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86FB2CC7-200E-20C2-8A3B-6E76F0D3D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729" y="1606739"/>
            <a:ext cx="4269732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Shell Casting Process</a:t>
            </a:r>
            <a:endParaRPr lang="en-US" altLang="en-US" sz="1600" b="1" u="sng" dirty="0">
              <a:latin typeface="Calibri" panose="020F050202020403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7465FB-E789-24DA-FAF1-8BD69DB6BD03}"/>
              </a:ext>
            </a:extLst>
          </p:cNvPr>
          <p:cNvGrpSpPr/>
          <p:nvPr/>
        </p:nvGrpSpPr>
        <p:grpSpPr>
          <a:xfrm>
            <a:off x="516832" y="2146242"/>
            <a:ext cx="8019941" cy="4289084"/>
            <a:chOff x="754353" y="2203791"/>
            <a:chExt cx="7231585" cy="3867469"/>
          </a:xfrm>
        </p:grpSpPr>
        <p:pic>
          <p:nvPicPr>
            <p:cNvPr id="6" name="Picture 5" descr="A picture containing indoor, several&#10;&#10;Description automatically generated">
              <a:extLst>
                <a:ext uri="{FF2B5EF4-FFF2-40B4-BE49-F238E27FC236}">
                  <a16:creationId xmlns:a16="http://schemas.microsoft.com/office/drawing/2014/main" id="{DE87588F-FE51-E6AB-AF7D-5B0A7B2B3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236" y="4699660"/>
              <a:ext cx="1025569" cy="13716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00000000-0008-0000-0100-0000850F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533" y="3252524"/>
              <a:ext cx="1023062" cy="13716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00000000-0008-0000-0100-0000860F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236" y="3252524"/>
              <a:ext cx="1023062" cy="13716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00000000-0008-0000-0200-00001948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611" y="3254103"/>
              <a:ext cx="2012855" cy="281715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286" y="3252524"/>
              <a:ext cx="1974993" cy="2817158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4">
              <a:extLst>
                <a:ext uri="{FF2B5EF4-FFF2-40B4-BE49-F238E27FC236}">
                  <a16:creationId xmlns:a16="http://schemas.microsoft.com/office/drawing/2014/main" id="{00000000-0008-0000-0100-000003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236" y="4698082"/>
              <a:ext cx="1025569" cy="13716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hevron 6">
              <a:extLst>
                <a:ext uri="{FF2B5EF4-FFF2-40B4-BE49-F238E27FC236}">
                  <a16:creationId xmlns:a16="http://schemas.microsoft.com/office/drawing/2014/main" id="{68C075F9-21E1-610D-9983-96AFB728B789}"/>
                </a:ext>
              </a:extLst>
            </p:cNvPr>
            <p:cNvSpPr/>
            <p:nvPr/>
          </p:nvSpPr>
          <p:spPr bwMode="auto">
            <a:xfrm>
              <a:off x="3112678" y="2203791"/>
              <a:ext cx="2438993" cy="498690"/>
            </a:xfrm>
            <a:prstGeom prst="chevron">
              <a:avLst>
                <a:gd name="adj" fmla="val 25532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Shell Assembling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9">
              <a:extLst>
                <a:ext uri="{FF2B5EF4-FFF2-40B4-BE49-F238E27FC236}">
                  <a16:creationId xmlns:a16="http://schemas.microsoft.com/office/drawing/2014/main" id="{2206EDF7-3216-4548-5B6E-8F313BA10467}"/>
                </a:ext>
              </a:extLst>
            </p:cNvPr>
            <p:cNvSpPr/>
            <p:nvPr/>
          </p:nvSpPr>
          <p:spPr bwMode="auto">
            <a:xfrm>
              <a:off x="5682138" y="2203791"/>
              <a:ext cx="2303800" cy="498690"/>
            </a:xfrm>
            <a:prstGeom prst="chevron">
              <a:avLst>
                <a:gd name="adj" fmla="val 25532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Pouring/Post Processing</a:t>
              </a:r>
            </a:p>
          </p:txBody>
        </p:sp>
        <p:sp>
          <p:nvSpPr>
            <p:cNvPr id="35" name="Pentagon 11">
              <a:extLst>
                <a:ext uri="{FF2B5EF4-FFF2-40B4-BE49-F238E27FC236}">
                  <a16:creationId xmlns:a16="http://schemas.microsoft.com/office/drawing/2014/main" id="{C5D9DEC9-EEAF-7A06-D4D3-451CC4788353}"/>
                </a:ext>
              </a:extLst>
            </p:cNvPr>
            <p:cNvSpPr/>
            <p:nvPr/>
          </p:nvSpPr>
          <p:spPr bwMode="auto">
            <a:xfrm>
              <a:off x="768341" y="2203791"/>
              <a:ext cx="2172861" cy="498690"/>
            </a:xfrm>
            <a:prstGeom prst="homePlate">
              <a:avLst>
                <a:gd name="adj" fmla="val 26166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/>
                <a:t>Mold/Core Production</a:t>
              </a: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3ABE8B26-F0F7-12E5-0D0E-E2B219752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53" y="2732796"/>
              <a:ext cx="2172861" cy="47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  <a:cs typeface="Arial" charset="0"/>
                </a:rPr>
                <a:t>Preheat tooling</a:t>
              </a:r>
            </a:p>
            <a:p>
              <a:pPr algn="ctr">
                <a:defRPr/>
              </a:pPr>
              <a:r>
                <a:rPr lang="en-US" sz="1400" dirty="0">
                  <a:latin typeface="+mj-lt"/>
                  <a:cs typeface="Arial" charset="0"/>
                </a:rPr>
                <a:t>Bake coated sand into shell</a:t>
              </a:r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7D210FEA-D7E8-4E1E-6B09-3CB87CA76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236" y="2732796"/>
              <a:ext cx="21728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  <a:cs typeface="Arial" charset="0"/>
                </a:rPr>
                <a:t>Assemble core, mold, sprue, riser, etc. via glue</a:t>
              </a:r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EB86ED7E-0978-26EE-9813-8DEF796ED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7611" y="2732796"/>
              <a:ext cx="2012856" cy="47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  <a:cs typeface="Arial" charset="0"/>
                </a:rPr>
                <a:t>Pouring, shakeout, cutting, shot blast,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00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Investment (Lost Wax) Casting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400" i="1" dirty="0">
                <a:latin typeface="+mj-lt"/>
                <a:cs typeface="Arial" charset="0"/>
              </a:rPr>
              <a:t>As one of the oldest forms of casting, investment casting allows for greater detail and smoother finish compared to other processes</a:t>
            </a:r>
            <a:endParaRPr lang="en-US" sz="2400" i="1" dirty="0">
              <a:latin typeface="+mj-lt"/>
              <a:cs typeface="Arial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A7EB310-A02A-2A86-D385-DFDDE4E8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08" y="2085729"/>
            <a:ext cx="6111174" cy="4506935"/>
          </a:xfrm>
          <a:prstGeom prst="rect">
            <a:avLst/>
          </a:prstGeom>
        </p:spPr>
      </p:pic>
      <p:sp>
        <p:nvSpPr>
          <p:cNvPr id="2" name="Rectangle 13">
            <a:extLst>
              <a:ext uri="{FF2B5EF4-FFF2-40B4-BE49-F238E27FC236}">
                <a16:creationId xmlns:a16="http://schemas.microsoft.com/office/drawing/2014/main" id="{40A6E5AD-22DB-B26A-13BE-40B36207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910" y="1606739"/>
            <a:ext cx="4816171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Investment Casting Process Overview</a:t>
            </a:r>
            <a:endParaRPr lang="en-US" altLang="en-US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Investment (Lost Wax) Casting – </a:t>
            </a:r>
            <a:r>
              <a:rPr lang="en-US" altLang="zh-CN" b="1" dirty="0">
                <a:latin typeface="+mj-lt"/>
              </a:rPr>
              <a:t>Case Study</a:t>
            </a:r>
            <a:r>
              <a:rPr lang="en-US" altLang="en-US" b="1" dirty="0">
                <a:latin typeface="+mj-lt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Arial" charset="0"/>
              </a:rPr>
              <a:t>Lost wax casting is commonly seen on SS parts where appearance and hydraulic efficiency is critical.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DF5533-CD07-BF60-8132-7A81EAEF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605" y="1606739"/>
            <a:ext cx="4816171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Investment Casting Process</a:t>
            </a:r>
            <a:endParaRPr lang="en-US" altLang="en-US" b="1" u="sng" dirty="0">
              <a:latin typeface="Calibri" panose="020F0502020204030204" pitchFamily="34" charset="0"/>
            </a:endParaRPr>
          </a:p>
        </p:txBody>
      </p:sp>
      <p:sp>
        <p:nvSpPr>
          <p:cNvPr id="28" name="Chevron 6">
            <a:extLst>
              <a:ext uri="{FF2B5EF4-FFF2-40B4-BE49-F238E27FC236}">
                <a16:creationId xmlns:a16="http://schemas.microsoft.com/office/drawing/2014/main" id="{538C87F3-4050-481D-E639-D92F98CDE2B8}"/>
              </a:ext>
            </a:extLst>
          </p:cNvPr>
          <p:cNvSpPr/>
          <p:nvPr/>
        </p:nvSpPr>
        <p:spPr bwMode="auto">
          <a:xfrm>
            <a:off x="3132251" y="2146242"/>
            <a:ext cx="2704881" cy="553055"/>
          </a:xfrm>
          <a:prstGeom prst="chevron">
            <a:avLst>
              <a:gd name="adj" fmla="val 255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Shell Making &amp; Dewax</a:t>
            </a:r>
          </a:p>
        </p:txBody>
      </p:sp>
      <p:sp>
        <p:nvSpPr>
          <p:cNvPr id="30" name="Chevron 9">
            <a:extLst>
              <a:ext uri="{FF2B5EF4-FFF2-40B4-BE49-F238E27FC236}">
                <a16:creationId xmlns:a16="http://schemas.microsoft.com/office/drawing/2014/main" id="{B707E744-990E-C19E-E971-3AE01AA06106}"/>
              </a:ext>
            </a:extLst>
          </p:cNvPr>
          <p:cNvSpPr/>
          <p:nvPr/>
        </p:nvSpPr>
        <p:spPr bwMode="auto">
          <a:xfrm>
            <a:off x="5981823" y="2146242"/>
            <a:ext cx="2554950" cy="553055"/>
          </a:xfrm>
          <a:prstGeom prst="chevron">
            <a:avLst>
              <a:gd name="adj" fmla="val 255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Pouring/Post Processing</a:t>
            </a:r>
          </a:p>
        </p:txBody>
      </p:sp>
      <p:sp>
        <p:nvSpPr>
          <p:cNvPr id="31" name="Pentagon 11">
            <a:extLst>
              <a:ext uri="{FF2B5EF4-FFF2-40B4-BE49-F238E27FC236}">
                <a16:creationId xmlns:a16="http://schemas.microsoft.com/office/drawing/2014/main" id="{C998CD4E-6A45-D054-0452-807EDEF4685D}"/>
              </a:ext>
            </a:extLst>
          </p:cNvPr>
          <p:cNvSpPr/>
          <p:nvPr/>
        </p:nvSpPr>
        <p:spPr bwMode="auto">
          <a:xfrm>
            <a:off x="532345" y="2146242"/>
            <a:ext cx="2409737" cy="553055"/>
          </a:xfrm>
          <a:prstGeom prst="homePlate">
            <a:avLst>
              <a:gd name="adj" fmla="val 2616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Wax Pattern Production &amp; Assembly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B55D6DB6-8633-87C5-4D13-B94CE5D4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32" y="2732917"/>
            <a:ext cx="2409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cs typeface="Arial" charset="0"/>
              </a:rPr>
              <a:t>Wax injection, cleaning and assembly    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0282699-87EF-EFE7-3FAC-AB07157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821" y="2732917"/>
            <a:ext cx="2409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+mj-lt"/>
                <a:cs typeface="Arial" charset="0"/>
              </a:rPr>
              <a:t>Slurry dipping, sand coating, dewax in autoclave</a:t>
            </a:r>
            <a:endParaRPr lang="en-US" sz="1400" dirty="0">
              <a:latin typeface="+mj-lt"/>
              <a:cs typeface="Arial" charset="0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36B5234D-ED95-3658-DCA9-CA8C8CD2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050" y="2732917"/>
            <a:ext cx="23083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cs typeface="Arial" charset="0"/>
              </a:rPr>
              <a:t>Pre-heat, pouring, shakeout,  shot blast, heat treat, etc.</a:t>
            </a:r>
          </a:p>
        </p:txBody>
      </p:sp>
      <p:pic>
        <p:nvPicPr>
          <p:cNvPr id="3" name="Picture 2" descr="A picture containing indoor, kitchen, cooking, cluttered&#10;&#10;Description automatically generated">
            <a:extLst>
              <a:ext uri="{FF2B5EF4-FFF2-40B4-BE49-F238E27FC236}">
                <a16:creationId xmlns:a16="http://schemas.microsoft.com/office/drawing/2014/main" id="{9E24BDB8-F03D-7237-3034-D92CE082CE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50" y="3309303"/>
            <a:ext cx="2192318" cy="161160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6" descr="A picture containing table, indoor, cup, coffee&#10;&#10;Description automatically generated">
            <a:extLst>
              <a:ext uri="{FF2B5EF4-FFF2-40B4-BE49-F238E27FC236}">
                <a16:creationId xmlns:a16="http://schemas.microsoft.com/office/drawing/2014/main" id="{FB8F9C44-31CC-9F6A-DAA3-BF3B1AAFB1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50" y="4915716"/>
            <a:ext cx="2192318" cy="15263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0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47EECB70-D965-9459-6B8F-CEDF39FC7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222" y="3313175"/>
            <a:ext cx="2336686" cy="160254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12" descr="A picture containing several&#10;&#10;Description automatically generated">
            <a:extLst>
              <a:ext uri="{FF2B5EF4-FFF2-40B4-BE49-F238E27FC236}">
                <a16:creationId xmlns:a16="http://schemas.microsoft.com/office/drawing/2014/main" id="{A21E73E9-C2D9-FD0B-8F94-819B9AE1C4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223" y="4920906"/>
            <a:ext cx="2336686" cy="15211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5C8E3-77EC-BF71-60DE-1C8CBEF0A0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065" y="4924808"/>
            <a:ext cx="2232290" cy="15178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Picture 19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id="{50990A55-E3D7-605A-6509-279E5E5B98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065" y="3309303"/>
            <a:ext cx="2232290" cy="161160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26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Investment (Lost Wax) Casting – Case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400" i="1" dirty="0">
                <a:latin typeface="+mj-lt"/>
                <a:cs typeface="Arial" charset="0"/>
              </a:rPr>
              <a:t>Additional photos of lost wax casting process</a:t>
            </a:r>
            <a:endParaRPr lang="en-US" sz="2400" i="1" dirty="0">
              <a:latin typeface="+mj-lt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5019B8-460B-FE22-676E-EA9736969757}"/>
              </a:ext>
            </a:extLst>
          </p:cNvPr>
          <p:cNvSpPr txBox="1"/>
          <p:nvPr/>
        </p:nvSpPr>
        <p:spPr>
          <a:xfrm>
            <a:off x="616503" y="3738792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Wax Injection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57C57F-47A2-2821-AEBD-00C2FE99EE72}"/>
              </a:ext>
            </a:extLst>
          </p:cNvPr>
          <p:cNvSpPr txBox="1"/>
          <p:nvPr/>
        </p:nvSpPr>
        <p:spPr>
          <a:xfrm>
            <a:off x="3086101" y="3738792"/>
            <a:ext cx="2881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Slurry/Sand Coats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70A4D0-D617-6B4E-6C9B-7E581A05AEDA}"/>
              </a:ext>
            </a:extLst>
          </p:cNvPr>
          <p:cNvSpPr txBox="1"/>
          <p:nvPr/>
        </p:nvSpPr>
        <p:spPr>
          <a:xfrm>
            <a:off x="5967568" y="3738792"/>
            <a:ext cx="25201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Dewax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1DB34-85C7-AA5B-DFAC-13476460E482}"/>
              </a:ext>
            </a:extLst>
          </p:cNvPr>
          <p:cNvSpPr txBox="1"/>
          <p:nvPr/>
        </p:nvSpPr>
        <p:spPr>
          <a:xfrm>
            <a:off x="603802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Machine Shakeout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B0238C-242F-360A-1802-573DB785A621}"/>
              </a:ext>
            </a:extLst>
          </p:cNvPr>
          <p:cNvSpPr txBox="1"/>
          <p:nvPr/>
        </p:nvSpPr>
        <p:spPr>
          <a:xfrm>
            <a:off x="3353722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Shot Blasting (&lt;0.5mm ball)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398F6-9F65-8E6E-ED0C-FC24C10F75AD}"/>
              </a:ext>
            </a:extLst>
          </p:cNvPr>
          <p:cNvSpPr txBox="1"/>
          <p:nvPr/>
        </p:nvSpPr>
        <p:spPr>
          <a:xfrm>
            <a:off x="5894700" y="6387955"/>
            <a:ext cx="2715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Solution Treatment </a:t>
            </a:r>
          </a:p>
        </p:txBody>
      </p:sp>
      <p:pic>
        <p:nvPicPr>
          <p:cNvPr id="4" name="Picture 3" descr="A picture containing indoor, kitchen, cooking, cluttered&#10;&#10;Description automatically generated">
            <a:extLst>
              <a:ext uri="{FF2B5EF4-FFF2-40B4-BE49-F238E27FC236}">
                <a16:creationId xmlns:a16="http://schemas.microsoft.com/office/drawing/2014/main" id="{9F8CCBB3-1932-E19A-2E71-75C71A6A57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26" y="1452792"/>
            <a:ext cx="2306029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5" descr="A picture containing several&#10;&#10;Description automatically generated">
            <a:extLst>
              <a:ext uri="{FF2B5EF4-FFF2-40B4-BE49-F238E27FC236}">
                <a16:creationId xmlns:a16="http://schemas.microsoft.com/office/drawing/2014/main" id="{37BBB6E9-BC6A-F5BB-BE87-25503893AD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146" y="1463049"/>
            <a:ext cx="2299127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A picture containing indoor, kitchen, floor, cooking&#10;&#10;Description automatically generated">
            <a:extLst>
              <a:ext uri="{FF2B5EF4-FFF2-40B4-BE49-F238E27FC236}">
                <a16:creationId xmlns:a16="http://schemas.microsoft.com/office/drawing/2014/main" id="{7E4BC3E8-C8C8-6BE9-5B59-355F9184EB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704" y="1462931"/>
            <a:ext cx="2332169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840FDB-1020-EC4E-DD79-8B0A815C44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900" y="4074262"/>
            <a:ext cx="2343973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8A80FD20-7AB3-C7D8-92E1-4D44EB75AE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608" y="4078929"/>
            <a:ext cx="2287315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Picture 15" descr="A picture containing indoor, engine, several&#10;&#10;Description automatically generated">
            <a:extLst>
              <a:ext uri="{FF2B5EF4-FFF2-40B4-BE49-F238E27FC236}">
                <a16:creationId xmlns:a16="http://schemas.microsoft.com/office/drawing/2014/main" id="{CE587F2F-AD82-621A-6B6D-7869E7FF8A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8" y="4078929"/>
            <a:ext cx="2299127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79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Lost Foam Casting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Arial" charset="0"/>
              </a:rPr>
              <a:t>Lost foam casting is a process in which molten metal evaporates a foam mold being held still with sand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DF5533-CD07-BF60-8132-7A81EAEF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914" y="1606739"/>
            <a:ext cx="4816171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Lost Foam Casting Overview</a:t>
            </a:r>
            <a:endParaRPr lang="en-US" altLang="en-US" b="1" u="sng" dirty="0">
              <a:latin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B27EE5-306F-6E8C-B40F-708FAEDD5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8" b="1724"/>
          <a:stretch/>
        </p:blipFill>
        <p:spPr bwMode="auto">
          <a:xfrm>
            <a:off x="1901928" y="1978459"/>
            <a:ext cx="5740583" cy="41071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338E02-99E9-12C2-765E-E7463C98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00" y="2182876"/>
            <a:ext cx="1530923" cy="14657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DC78A-9CA0-D1AD-7164-56373199C127}"/>
              </a:ext>
            </a:extLst>
          </p:cNvPr>
          <p:cNvSpPr txBox="1"/>
          <p:nvPr/>
        </p:nvSpPr>
        <p:spPr>
          <a:xfrm>
            <a:off x="75253" y="3642252"/>
            <a:ext cx="16484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Pre-expansion of</a:t>
            </a:r>
            <a:r>
              <a:rPr lang="zh-CN" altLang="en-US" sz="1400" i="1" dirty="0">
                <a:latin typeface="+mj-lt"/>
                <a:cs typeface="Arial" charset="0"/>
              </a:rPr>
              <a:t> </a:t>
            </a:r>
            <a:r>
              <a:rPr lang="en-US" altLang="zh-CN" sz="1400" i="1" dirty="0">
                <a:latin typeface="+mj-lt"/>
                <a:cs typeface="Arial" charset="0"/>
              </a:rPr>
              <a:t>EPB (Expandable Polystyrene Beads)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33F7431-141B-D1F1-80E5-4C6BB280B18D}"/>
              </a:ext>
            </a:extLst>
          </p:cNvPr>
          <p:cNvSpPr/>
          <p:nvPr/>
        </p:nvSpPr>
        <p:spPr>
          <a:xfrm rot="16200000">
            <a:off x="1733840" y="2776617"/>
            <a:ext cx="336177" cy="31600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9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Lost Foam Casting </a:t>
            </a:r>
            <a:r>
              <a:rPr lang="en-US" altLang="zh-CN" b="1" dirty="0">
                <a:latin typeface="+mj-lt"/>
              </a:rPr>
              <a:t>– Case Study</a:t>
            </a:r>
            <a:endParaRPr lang="en-US" altLang="en-US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Arial" charset="0"/>
              </a:rPr>
              <a:t>With its increasing popularity, lost foam casting is ideal for large castings with high production volumes.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DF5533-CD07-BF60-8132-7A81EAEF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605" y="1606739"/>
            <a:ext cx="4816171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Lost Foam Casting Process</a:t>
            </a:r>
            <a:endParaRPr lang="en-US" altLang="en-US" b="1" u="sng" dirty="0">
              <a:latin typeface="Calibri" panose="020F0502020204030204" pitchFamily="34" charset="0"/>
            </a:endParaRPr>
          </a:p>
        </p:txBody>
      </p:sp>
      <p:sp>
        <p:nvSpPr>
          <p:cNvPr id="28" name="Chevron 6">
            <a:extLst>
              <a:ext uri="{FF2B5EF4-FFF2-40B4-BE49-F238E27FC236}">
                <a16:creationId xmlns:a16="http://schemas.microsoft.com/office/drawing/2014/main" id="{538C87F3-4050-481D-E639-D92F98CDE2B8}"/>
              </a:ext>
            </a:extLst>
          </p:cNvPr>
          <p:cNvSpPr/>
          <p:nvPr/>
        </p:nvSpPr>
        <p:spPr bwMode="auto">
          <a:xfrm>
            <a:off x="3132251" y="2146242"/>
            <a:ext cx="2704881" cy="553055"/>
          </a:xfrm>
          <a:prstGeom prst="chevron">
            <a:avLst>
              <a:gd name="adj" fmla="val 255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Coating &amp; Drying</a:t>
            </a:r>
          </a:p>
        </p:txBody>
      </p:sp>
      <p:sp>
        <p:nvSpPr>
          <p:cNvPr id="30" name="Chevron 9">
            <a:extLst>
              <a:ext uri="{FF2B5EF4-FFF2-40B4-BE49-F238E27FC236}">
                <a16:creationId xmlns:a16="http://schemas.microsoft.com/office/drawing/2014/main" id="{B707E744-990E-C19E-E971-3AE01AA06106}"/>
              </a:ext>
            </a:extLst>
          </p:cNvPr>
          <p:cNvSpPr/>
          <p:nvPr/>
        </p:nvSpPr>
        <p:spPr bwMode="auto">
          <a:xfrm>
            <a:off x="5981823" y="2146242"/>
            <a:ext cx="2554950" cy="553055"/>
          </a:xfrm>
          <a:prstGeom prst="chevron">
            <a:avLst>
              <a:gd name="adj" fmla="val 255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Compaction, Pouring &amp; Post Processing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Pentagon 11">
            <a:extLst>
              <a:ext uri="{FF2B5EF4-FFF2-40B4-BE49-F238E27FC236}">
                <a16:creationId xmlns:a16="http://schemas.microsoft.com/office/drawing/2014/main" id="{C998CD4E-6A45-D054-0452-807EDEF4685D}"/>
              </a:ext>
            </a:extLst>
          </p:cNvPr>
          <p:cNvSpPr/>
          <p:nvPr/>
        </p:nvSpPr>
        <p:spPr bwMode="auto">
          <a:xfrm>
            <a:off x="532345" y="2146242"/>
            <a:ext cx="2409737" cy="553055"/>
          </a:xfrm>
          <a:prstGeom prst="homePlate">
            <a:avLst>
              <a:gd name="adj" fmla="val 2616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Foam Pattern Production &amp; Assembly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B55D6DB6-8633-87C5-4D13-B94CE5D4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32" y="2732917"/>
            <a:ext cx="2409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+mj-lt"/>
                <a:cs typeface="Arial" charset="0"/>
              </a:rPr>
              <a:t>F</a:t>
            </a:r>
            <a:r>
              <a:rPr lang="en-US" sz="1400" dirty="0">
                <a:latin typeface="+mj-lt"/>
                <a:cs typeface="Arial" charset="0"/>
              </a:rPr>
              <a:t>oam pattern molding &amp; pattern </a:t>
            </a:r>
            <a:r>
              <a:rPr lang="en-US" altLang="zh-CN" sz="1400" dirty="0">
                <a:latin typeface="+mj-lt"/>
                <a:cs typeface="Arial" charset="0"/>
              </a:rPr>
              <a:t>assembly</a:t>
            </a:r>
            <a:endParaRPr lang="en-US" sz="1400" dirty="0">
              <a:latin typeface="+mj-lt"/>
              <a:cs typeface="Arial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0282699-87EF-EFE7-3FAC-AB07157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821" y="2803553"/>
            <a:ext cx="24097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>
                <a:latin typeface="+mj-lt"/>
                <a:cs typeface="Arial" charset="0"/>
              </a:rPr>
              <a:t>Slurry dipping &amp; drying  </a:t>
            </a:r>
            <a:endParaRPr lang="en-US" sz="1400" dirty="0">
              <a:latin typeface="+mj-lt"/>
              <a:cs typeface="Arial" charset="0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36B5234D-ED95-3658-DCA9-CA8C8CD2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809" y="2732917"/>
            <a:ext cx="2474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cs typeface="Arial" charset="0"/>
              </a:rPr>
              <a:t>Sand fill and vacuum compaction, pouring, shakeout</a:t>
            </a:r>
          </a:p>
        </p:txBody>
      </p:sp>
      <p:pic>
        <p:nvPicPr>
          <p:cNvPr id="4" name="Picture 3" descr="A picture containing old&#10;&#10;Description automatically generated">
            <a:extLst>
              <a:ext uri="{FF2B5EF4-FFF2-40B4-BE49-F238E27FC236}">
                <a16:creationId xmlns:a16="http://schemas.microsoft.com/office/drawing/2014/main" id="{F9F84021-D0D7-2D80-A947-598982BE4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50" y="3309303"/>
            <a:ext cx="2192318" cy="160254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5" descr="A picture containing indoor, lined, dining table, several&#10;&#10;Description automatically generated">
            <a:extLst>
              <a:ext uri="{FF2B5EF4-FFF2-40B4-BE49-F238E27FC236}">
                <a16:creationId xmlns:a16="http://schemas.microsoft.com/office/drawing/2014/main" id="{48DAC8F3-C9D3-104C-47AB-DB29C76D4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50" y="4911844"/>
            <a:ext cx="2192318" cy="15263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A picture containing toilet, indoor, trash&#10;&#10;Description automatically generated">
            <a:extLst>
              <a:ext uri="{FF2B5EF4-FFF2-40B4-BE49-F238E27FC236}">
                <a16:creationId xmlns:a16="http://schemas.microsoft.com/office/drawing/2014/main" id="{2E482878-81E6-CDFF-A1C7-E258D1DCD3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224" y="3309303"/>
            <a:ext cx="2336196" cy="16155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31A322-AF21-E766-1D48-0CCF7254C6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111" y="4911842"/>
            <a:ext cx="2336196" cy="15263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" name="Picture 24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1AE889D2-64DE-ADD3-CE50-AADEF82189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3"/>
          <a:stretch/>
        </p:blipFill>
        <p:spPr>
          <a:xfrm>
            <a:off x="6138065" y="3309302"/>
            <a:ext cx="2232290" cy="16155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CCFA56-CE4D-34C0-0851-89014786A1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9" b="8022"/>
          <a:stretch/>
        </p:blipFill>
        <p:spPr>
          <a:xfrm>
            <a:off x="6138065" y="4911843"/>
            <a:ext cx="2232290" cy="15263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431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Lost Foam Casting - Case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400" i="1" dirty="0">
                <a:latin typeface="+mj-lt"/>
                <a:cs typeface="Arial" charset="0"/>
              </a:rPr>
              <a:t>Additional photos of lost foam casting process</a:t>
            </a:r>
            <a:endParaRPr lang="en-US" sz="2400" i="1" dirty="0">
              <a:latin typeface="+mj-lt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5019B8-460B-FE22-676E-EA9736969757}"/>
              </a:ext>
            </a:extLst>
          </p:cNvPr>
          <p:cNvSpPr txBox="1"/>
          <p:nvPr/>
        </p:nvSpPr>
        <p:spPr>
          <a:xfrm>
            <a:off x="616503" y="3738792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Bowl Foam Core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57C57F-47A2-2821-AEBD-00C2FE99EE72}"/>
              </a:ext>
            </a:extLst>
          </p:cNvPr>
          <p:cNvSpPr txBox="1"/>
          <p:nvPr/>
        </p:nvSpPr>
        <p:spPr>
          <a:xfrm>
            <a:off x="3190875" y="3738792"/>
            <a:ext cx="2581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Tree Assembly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70A4D0-D617-6B4E-6C9B-7E581A05AEDA}"/>
              </a:ext>
            </a:extLst>
          </p:cNvPr>
          <p:cNvSpPr txBox="1"/>
          <p:nvPr/>
        </p:nvSpPr>
        <p:spPr>
          <a:xfrm>
            <a:off x="5894700" y="3738792"/>
            <a:ext cx="2715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Slurry Dipping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1DB34-85C7-AA5B-DFAC-13476460E482}"/>
              </a:ext>
            </a:extLst>
          </p:cNvPr>
          <p:cNvSpPr txBox="1"/>
          <p:nvPr/>
        </p:nvSpPr>
        <p:spPr>
          <a:xfrm>
            <a:off x="603802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Sand Fill and Compaction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B0238C-242F-360A-1802-573DB785A621}"/>
              </a:ext>
            </a:extLst>
          </p:cNvPr>
          <p:cNvSpPr txBox="1"/>
          <p:nvPr/>
        </p:nvSpPr>
        <p:spPr>
          <a:xfrm>
            <a:off x="3353722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Ready for Pouring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398F6-9F65-8E6E-ED0C-FC24C10F75AD}"/>
              </a:ext>
            </a:extLst>
          </p:cNvPr>
          <p:cNvSpPr txBox="1"/>
          <p:nvPr/>
        </p:nvSpPr>
        <p:spPr>
          <a:xfrm>
            <a:off x="5894700" y="6387955"/>
            <a:ext cx="2715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Pouring in Progress</a:t>
            </a:r>
          </a:p>
        </p:txBody>
      </p:sp>
      <p:pic>
        <p:nvPicPr>
          <p:cNvPr id="7" name="Picture 6" descr="A picture containing outdoor, dirty&#10;&#10;Description automatically generated">
            <a:extLst>
              <a:ext uri="{FF2B5EF4-FFF2-40B4-BE49-F238E27FC236}">
                <a16:creationId xmlns:a16="http://schemas.microsoft.com/office/drawing/2014/main" id="{F4B46F14-6792-9C3C-4EF9-5C0A56281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26" y="1457555"/>
            <a:ext cx="2287024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A picture containing several&#10;&#10;Description automatically generated">
            <a:extLst>
              <a:ext uri="{FF2B5EF4-FFF2-40B4-BE49-F238E27FC236}">
                <a16:creationId xmlns:a16="http://schemas.microsoft.com/office/drawing/2014/main" id="{23C1012E-B316-96F8-BF11-3DCF6C3BB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900" y="1455335"/>
            <a:ext cx="2287023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13" descr="A hand holding a roll of toilet paper&#10;&#10;Description automatically generated">
            <a:extLst>
              <a:ext uri="{FF2B5EF4-FFF2-40B4-BE49-F238E27FC236}">
                <a16:creationId xmlns:a16="http://schemas.microsoft.com/office/drawing/2014/main" id="{1E654737-1415-EE3F-02EA-E95E29D70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22308" y="1447800"/>
            <a:ext cx="2287315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17" descr="A perso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91970525-AF5A-01B6-9231-3888912210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8" y="4089400"/>
            <a:ext cx="2287315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1" name="Picture 20" descr="A picture containing building, ceiling&#10;&#10;Description automatically generated">
            <a:extLst>
              <a:ext uri="{FF2B5EF4-FFF2-40B4-BE49-F238E27FC236}">
                <a16:creationId xmlns:a16="http://schemas.microsoft.com/office/drawing/2014/main" id="{3CBCC075-5A9A-B26D-7604-9A299ADA4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049" y="4084809"/>
            <a:ext cx="2297873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7D164B-A206-71E6-7E40-A7578CF882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26" y="4084637"/>
            <a:ext cx="2287024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20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7">
            <a:extLst>
              <a:ext uri="{FF2B5EF4-FFF2-40B4-BE49-F238E27FC236}">
                <a16:creationId xmlns:a16="http://schemas.microsoft.com/office/drawing/2014/main" id="{E8F86573-C8A9-451B-9462-7D757B0D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37" y="952897"/>
            <a:ext cx="80025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zh-CN" dirty="0">
                <a:latin typeface="Calibri" pitchFamily="34" charset="0"/>
                <a:cs typeface="Arial" charset="0"/>
              </a:rPr>
              <a:t>Introduction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Calibri" pitchFamily="34" charset="0"/>
                <a:cs typeface="Arial" charset="0"/>
              </a:rPr>
              <a:t>Comparisons of Metal Casting Techniques 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Calibri" pitchFamily="34" charset="0"/>
                <a:cs typeface="Arial" charset="0"/>
              </a:rPr>
              <a:t>Sand Mold Structure &amp; Glossary of Terms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Calibri" pitchFamily="34" charset="0"/>
                <a:cs typeface="Arial" charset="0"/>
              </a:rPr>
              <a:t>Sand Casting Process Overview 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zh-CN" dirty="0">
                <a:latin typeface="Calibri" pitchFamily="34" charset="0"/>
                <a:cs typeface="Arial" charset="0"/>
              </a:rPr>
              <a:t>Types of Sand Used in Sand Casting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zh-CN" dirty="0">
                <a:latin typeface="Calibri" pitchFamily="34" charset="0"/>
                <a:cs typeface="Arial" charset="0"/>
              </a:rPr>
              <a:t>Resin Sand Casting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zh-CN" dirty="0">
                <a:latin typeface="Calibri" pitchFamily="34" charset="0"/>
                <a:cs typeface="Arial" charset="0"/>
              </a:rPr>
              <a:t>Shell Mold Casting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zh-CN" dirty="0">
                <a:latin typeface="Calibri" pitchFamily="34" charset="0"/>
                <a:cs typeface="Arial" charset="0"/>
              </a:rPr>
              <a:t>Investment (Lost Wax) Casting</a:t>
            </a:r>
          </a:p>
          <a:p>
            <a:pPr marL="344488" indent="-344488" eaLnBrk="1" hangingPunct="1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altLang="zh-CN" dirty="0">
                <a:latin typeface="Calibri" pitchFamily="34" charset="0"/>
                <a:cs typeface="Arial" charset="0"/>
              </a:rPr>
              <a:t>Lost Foam Casting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5462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Introduction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400" i="1" dirty="0" err="1">
                <a:latin typeface="+mj-lt"/>
                <a:cs typeface="Arial" charset="0"/>
              </a:rPr>
              <a:t>GloTech</a:t>
            </a:r>
            <a:r>
              <a:rPr lang="en-US" altLang="zh-CN" sz="2400" i="1" dirty="0">
                <a:latin typeface="+mj-lt"/>
                <a:cs typeface="Arial" charset="0"/>
              </a:rPr>
              <a:t> has deep experience with advanced metal casting techniques used on a variety of its product lines</a:t>
            </a:r>
            <a:endParaRPr lang="en-US" sz="2400" i="1" dirty="0">
              <a:latin typeface="+mj-lt"/>
              <a:cs typeface="+mn-cs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09D78F33-72AA-FE8C-6BCA-563A2A77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9345"/>
            <a:ext cx="8229600" cy="47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Traditionally, sand casting has been widely used for metal castings due to cost and availability. Over 70% of the world’s metal castings are produced using the sand casting process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With the advancement of casting technology, as well as the increasing demand for better casting quality and higher production rate, casting techniques including shell cast, lost-foam, and investment (lost-wax) casting, have become increasingly popular within the industry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GloTech has deep and focused experience developing and optimizing the following casting techniques associated with iron and steel materials: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600" dirty="0">
                <a:latin typeface="Calibri" panose="020F0502020204030204" pitchFamily="34" charset="0"/>
              </a:rPr>
              <a:t>Resin sand casting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600" dirty="0">
                <a:latin typeface="Calibri" panose="020F0502020204030204" pitchFamily="34" charset="0"/>
              </a:rPr>
              <a:t>Shell </a:t>
            </a:r>
            <a:r>
              <a:rPr lang="en-US" altLang="zh-CN" sz="1600" dirty="0">
                <a:latin typeface="Calibri" panose="020F0502020204030204" pitchFamily="34" charset="0"/>
              </a:rPr>
              <a:t>c</a:t>
            </a:r>
            <a:r>
              <a:rPr lang="en-US" altLang="en-US" sz="1600" dirty="0">
                <a:latin typeface="Calibri" panose="020F0502020204030204" pitchFamily="34" charset="0"/>
              </a:rPr>
              <a:t>asting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600" dirty="0">
                <a:latin typeface="Calibri" panose="020F0502020204030204" pitchFamily="34" charset="0"/>
              </a:rPr>
              <a:t>Investment (lost wax) casting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600" dirty="0">
                <a:latin typeface="Calibri" panose="020F0502020204030204" pitchFamily="34" charset="0"/>
              </a:rPr>
              <a:t>Lost-foam casting</a:t>
            </a:r>
          </a:p>
        </p:txBody>
      </p:sp>
    </p:spTree>
    <p:extLst>
      <p:ext uri="{BB962C8B-B14F-4D97-AF65-F5344CB8AC3E}">
        <p14:creationId xmlns:p14="http://schemas.microsoft.com/office/powerpoint/2010/main" val="19799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Comparisons of Metal Casting Techniques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E0EFF-9489-4E8E-A599-5E1BA590B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400" i="1" dirty="0">
                <a:latin typeface="Calibri" panose="020F0502020204030204" pitchFamily="34" charset="0"/>
                <a:cs typeface="Arial" charset="0"/>
              </a:rPr>
              <a:t>PROs and CONs of metal casting techniques commonly used for </a:t>
            </a:r>
            <a:r>
              <a:rPr lang="en-US" altLang="en-US" sz="2400" i="1" dirty="0" err="1">
                <a:latin typeface="Calibri" panose="020F0502020204030204" pitchFamily="34" charset="0"/>
                <a:cs typeface="Arial" charset="0"/>
              </a:rPr>
              <a:t>GloTech</a:t>
            </a:r>
            <a:r>
              <a:rPr lang="en-US" altLang="en-US" sz="2400" i="1" dirty="0">
                <a:latin typeface="Calibri" panose="020F0502020204030204" pitchFamily="34" charset="0"/>
                <a:cs typeface="Arial" charset="0"/>
              </a:rPr>
              <a:t> products</a:t>
            </a:r>
            <a:endParaRPr lang="en-US" sz="2400" i="1" dirty="0">
              <a:latin typeface="+mj-lt"/>
              <a:cs typeface="Arial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2400" i="1" dirty="0">
              <a:latin typeface="+mj-lt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8E2FB5F-85B9-73CF-3C50-C6C04BA56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53062"/>
              </p:ext>
            </p:extLst>
          </p:nvPr>
        </p:nvGraphicFramePr>
        <p:xfrm>
          <a:off x="563418" y="1492226"/>
          <a:ext cx="8066556" cy="378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55">
                  <a:extLst>
                    <a:ext uri="{9D8B030D-6E8A-4147-A177-3AD203B41FA5}">
                      <a16:colId xmlns:a16="http://schemas.microsoft.com/office/drawing/2014/main" val="193701603"/>
                    </a:ext>
                  </a:extLst>
                </a:gridCol>
                <a:gridCol w="1532838">
                  <a:extLst>
                    <a:ext uri="{9D8B030D-6E8A-4147-A177-3AD203B41FA5}">
                      <a16:colId xmlns:a16="http://schemas.microsoft.com/office/drawing/2014/main" val="4103375515"/>
                    </a:ext>
                  </a:extLst>
                </a:gridCol>
                <a:gridCol w="1685453">
                  <a:extLst>
                    <a:ext uri="{9D8B030D-6E8A-4147-A177-3AD203B41FA5}">
                      <a16:colId xmlns:a16="http://schemas.microsoft.com/office/drawing/2014/main" val="1373982"/>
                    </a:ext>
                  </a:extLst>
                </a:gridCol>
                <a:gridCol w="1790793">
                  <a:extLst>
                    <a:ext uri="{9D8B030D-6E8A-4147-A177-3AD203B41FA5}">
                      <a16:colId xmlns:a16="http://schemas.microsoft.com/office/drawing/2014/main" val="641021448"/>
                    </a:ext>
                  </a:extLst>
                </a:gridCol>
                <a:gridCol w="1708417">
                  <a:extLst>
                    <a:ext uri="{9D8B030D-6E8A-4147-A177-3AD203B41FA5}">
                      <a16:colId xmlns:a16="http://schemas.microsoft.com/office/drawing/2014/main" val="1644854545"/>
                    </a:ext>
                  </a:extLst>
                </a:gridCol>
              </a:tblGrid>
              <a:tr h="594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Casting Process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Sand Casting</a:t>
                      </a:r>
                      <a:endParaRPr lang="en-US" sz="1500" dirty="0"/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Shell Mold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Investment</a:t>
                      </a:r>
                    </a:p>
                    <a:p>
                      <a:pPr algn="ctr"/>
                      <a:r>
                        <a:rPr lang="en-US" sz="1500" dirty="0"/>
                        <a:t> (Lost Wax)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Lost Foam</a:t>
                      </a:r>
                      <a:endParaRPr lang="en-US" sz="1500" dirty="0"/>
                    </a:p>
                  </a:txBody>
                  <a:tcPr marL="127724" marR="127724" marT="63861" marB="63861" anchor="ctr"/>
                </a:tc>
                <a:extLst>
                  <a:ext uri="{0D108BD9-81ED-4DB2-BD59-A6C34878D82A}">
                    <a16:rowId xmlns:a16="http://schemas.microsoft.com/office/drawing/2014/main" val="3053076904"/>
                  </a:ext>
                </a:extLst>
              </a:tr>
              <a:tr h="740319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Tolerances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Loose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(size dependent)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Tight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(Accurate for small parts)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b="1" i="0" dirty="0">
                          <a:solidFill>
                            <a:schemeClr val="tx1"/>
                          </a:solidFill>
                        </a:rPr>
                        <a:t>Medium </a:t>
                      </a:r>
                    </a:p>
                  </a:txBody>
                  <a:tcPr marL="127724" marR="127724" marT="63861" marB="63861" anchor="ctr"/>
                </a:tc>
                <a:extLst>
                  <a:ext uri="{0D108BD9-81ED-4DB2-BD59-A6C34878D82A}">
                    <a16:rowId xmlns:a16="http://schemas.microsoft.com/office/drawing/2014/main" val="2207890312"/>
                  </a:ext>
                </a:extLst>
              </a:tr>
              <a:tr h="33192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Surface Finish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Fair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Very Good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Excellent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i="0" dirty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13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7724" marR="127724" marT="63861" marB="63861" anchor="ctr"/>
                </a:tc>
                <a:extLst>
                  <a:ext uri="{0D108BD9-81ED-4DB2-BD59-A6C34878D82A}">
                    <a16:rowId xmlns:a16="http://schemas.microsoft.com/office/drawing/2014/main" val="1964910425"/>
                  </a:ext>
                </a:extLst>
              </a:tr>
              <a:tr h="416527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Production Volume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Low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High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High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i="0" dirty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3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7724" marR="127724" marT="63861" marB="63861" anchor="ctr"/>
                </a:tc>
                <a:extLst>
                  <a:ext uri="{0D108BD9-81ED-4DB2-BD59-A6C34878D82A}">
                    <a16:rowId xmlns:a16="http://schemas.microsoft.com/office/drawing/2014/main" val="3387931905"/>
                  </a:ext>
                </a:extLst>
              </a:tr>
              <a:tr h="536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i="0" dirty="0"/>
                        <a:t>Other Areas of advantage</a:t>
                      </a:r>
                      <a:endParaRPr lang="en-US" sz="1300" b="1" i="0" dirty="0"/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300" i="0" dirty="0"/>
                        <a:t>Large parts</a:t>
                      </a:r>
                    </a:p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300" i="0" dirty="0"/>
                        <a:t>Thicker walls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300" i="0" dirty="0"/>
                        <a:t>Size and weight limitations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00" i="0" dirty="0"/>
                        <a:t>Intricate geometry</a:t>
                      </a:r>
                    </a:p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00" i="0" dirty="0"/>
                        <a:t>T</a:t>
                      </a:r>
                      <a:r>
                        <a:rPr lang="en-US" sz="1300" i="0" dirty="0"/>
                        <a:t>hin wall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parts</a:t>
                      </a:r>
                    </a:p>
                    <a:p>
                      <a:pPr marL="115888" marR="0" lvl="0" indent="-115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 wall </a:t>
                      </a:r>
                      <a:r>
                        <a:rPr lang="en-US" sz="13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thk</a:t>
                      </a:r>
                      <a:endParaRPr lang="en-US" sz="13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724" marR="127724" marT="63861" marB="63861" anchor="ctr"/>
                </a:tc>
                <a:extLst>
                  <a:ext uri="{0D108BD9-81ED-4DB2-BD59-A6C34878D82A}">
                    <a16:rowId xmlns:a16="http://schemas.microsoft.com/office/drawing/2014/main" val="3060778802"/>
                  </a:ext>
                </a:extLst>
              </a:tr>
              <a:tr h="1061203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/>
                        <a:t>Pictures</a:t>
                      </a:r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500" i="0" dirty="0"/>
                    </a:p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endParaRPr lang="en-US" sz="1500" i="0" dirty="0"/>
                    </a:p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endParaRPr lang="en-US" sz="1500" i="0" dirty="0"/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500" i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500" i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500" i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500" i="0" dirty="0"/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115888" indent="-115888" algn="ctr">
                        <a:buFont typeface="Arial" panose="020B0604020202020204" pitchFamily="34" charset="0"/>
                        <a:buChar char="•"/>
                      </a:pPr>
                      <a:endParaRPr lang="en-US" sz="1500" i="0" dirty="0"/>
                    </a:p>
                  </a:txBody>
                  <a:tcPr marL="127724" marR="127724" marT="63861" marB="6386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i="0" dirty="0">
                        <a:solidFill>
                          <a:srgbClr val="FF0000"/>
                        </a:solidFill>
                      </a:endParaRPr>
                    </a:p>
                  </a:txBody>
                  <a:tcPr marL="127724" marR="127724" marT="63861" marB="63861" anchor="ctr"/>
                </a:tc>
                <a:extLst>
                  <a:ext uri="{0D108BD9-81ED-4DB2-BD59-A6C34878D82A}">
                    <a16:rowId xmlns:a16="http://schemas.microsoft.com/office/drawing/2014/main" val="3663305548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5D02FA0-DDAE-0A41-1E68-A4F9605D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013" y="4290860"/>
            <a:ext cx="104942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several, shop&#10;&#10;Description automatically generated">
            <a:extLst>
              <a:ext uri="{FF2B5EF4-FFF2-40B4-BE49-F238E27FC236}">
                <a16:creationId xmlns:a16="http://schemas.microsoft.com/office/drawing/2014/main" id="{7BF30AF7-0563-F469-41A3-4FB1F36D1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438" y="4290860"/>
            <a:ext cx="963705" cy="914400"/>
          </a:xfrm>
          <a:prstGeom prst="rect">
            <a:avLst/>
          </a:prstGeom>
        </p:spPr>
      </p:pic>
      <p:pic>
        <p:nvPicPr>
          <p:cNvPr id="4" name="Picture 3" descr="A picture containing ground, outdoor, old, dirty&#10;&#10;Description automatically generated">
            <a:extLst>
              <a:ext uri="{FF2B5EF4-FFF2-40B4-BE49-F238E27FC236}">
                <a16:creationId xmlns:a16="http://schemas.microsoft.com/office/drawing/2014/main" id="{5957C331-A9CE-3286-C04B-E2A465E23D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9895" y="4290860"/>
            <a:ext cx="906804" cy="914400"/>
          </a:xfrm>
          <a:prstGeom prst="rect">
            <a:avLst/>
          </a:prstGeom>
        </p:spPr>
      </p:pic>
      <p:pic>
        <p:nvPicPr>
          <p:cNvPr id="5" name="Picture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544538D2-2349-DE4A-D53E-0304F95639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0"/>
          <a:stretch/>
        </p:blipFill>
        <p:spPr>
          <a:xfrm>
            <a:off x="5574899" y="4290860"/>
            <a:ext cx="9173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Sand </a:t>
            </a:r>
            <a:r>
              <a:rPr lang="en-US" altLang="en-US" b="1" dirty="0" err="1">
                <a:latin typeface="+mj-lt"/>
              </a:rPr>
              <a:t>Mould</a:t>
            </a:r>
            <a:r>
              <a:rPr lang="en-US" altLang="en-US" b="1" dirty="0">
                <a:latin typeface="+mj-lt"/>
              </a:rPr>
              <a:t> Structure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Arial" charset="0"/>
              </a:rPr>
              <a:t>Typical sand casting </a:t>
            </a:r>
            <a:r>
              <a:rPr lang="en-US" sz="2400" i="1" dirty="0" err="1">
                <a:latin typeface="+mj-lt"/>
                <a:cs typeface="Arial" charset="0"/>
              </a:rPr>
              <a:t>mould</a:t>
            </a:r>
            <a:r>
              <a:rPr lang="en-US" sz="2400" i="1" dirty="0">
                <a:latin typeface="+mj-lt"/>
                <a:cs typeface="Arial" charset="0"/>
              </a:rPr>
              <a:t> cross-sectional view and glossary of terms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09D78F33-72AA-FE8C-6BCA-563A2A77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62" y="1533967"/>
            <a:ext cx="390807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b="1" u="sng" dirty="0">
                <a:latin typeface="Calibri" panose="020F0502020204030204" pitchFamily="34" charset="0"/>
              </a:rPr>
              <a:t>S</a:t>
            </a:r>
            <a:r>
              <a:rPr lang="en-US" altLang="en-US" sz="2000" b="1" u="sng" dirty="0">
                <a:latin typeface="Calibri" panose="020F0502020204030204" pitchFamily="34" charset="0"/>
              </a:rPr>
              <a:t>and Mold Structure</a:t>
            </a:r>
            <a:endParaRPr lang="en-US" altLang="en-US" b="1" u="sng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sand casting mould cross sectioin view">
            <a:extLst>
              <a:ext uri="{FF2B5EF4-FFF2-40B4-BE49-F238E27FC236}">
                <a16:creationId xmlns:a16="http://schemas.microsoft.com/office/drawing/2014/main" id="{3A694D32-3085-47DC-3A97-F676A048B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5" t="4935" r="4330" b="6768"/>
          <a:stretch/>
        </p:blipFill>
        <p:spPr bwMode="auto">
          <a:xfrm>
            <a:off x="1952750" y="2230062"/>
            <a:ext cx="4771010" cy="301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3EF36-E313-9F34-5A63-1D089D672F59}"/>
              </a:ext>
            </a:extLst>
          </p:cNvPr>
          <p:cNvSpPr txBox="1"/>
          <p:nvPr/>
        </p:nvSpPr>
        <p:spPr>
          <a:xfrm>
            <a:off x="6722533" y="2343430"/>
            <a:ext cx="2272811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latin typeface="+mj-lt"/>
              </a:rPr>
              <a:t>Sprue: </a:t>
            </a:r>
            <a:r>
              <a:rPr lang="en-US" sz="1400" b="0" i="0" u="none" strike="noStrike" baseline="0" dirty="0">
                <a:latin typeface="+mj-lt"/>
              </a:rPr>
              <a:t>The main channel through which molten metal flows before entering the mold cavity </a:t>
            </a:r>
            <a:endParaRPr lang="en-US" sz="1400" b="1" i="0" u="none" strike="noStrike" baseline="0" dirty="0">
              <a:latin typeface="+mj-lt"/>
            </a:endParaRPr>
          </a:p>
          <a:p>
            <a:r>
              <a:rPr lang="en-US" sz="1400" b="1" i="0" u="none" strike="noStrike" baseline="0" dirty="0">
                <a:latin typeface="+mj-lt"/>
              </a:rPr>
              <a:t>Gate: </a:t>
            </a:r>
            <a:r>
              <a:rPr lang="en-US" sz="1400" b="0" i="0" u="none" strike="noStrike" baseline="0" dirty="0">
                <a:latin typeface="+mj-lt"/>
              </a:rPr>
              <a:t>The area of the runner system where molten metal actually enters the mold cavity </a:t>
            </a:r>
          </a:p>
          <a:p>
            <a:r>
              <a:rPr lang="en-US" sz="1400" b="1" i="0" u="none" strike="noStrike" baseline="0" dirty="0">
                <a:latin typeface="+mj-lt"/>
              </a:rPr>
              <a:t>Runner: </a:t>
            </a:r>
            <a:r>
              <a:rPr lang="en-US" sz="1400" b="0" i="0" u="none" strike="noStrike" baseline="0" dirty="0">
                <a:latin typeface="+mj-lt"/>
              </a:rPr>
              <a:t>A channel through which molten metal is poured in order to reach the mold cavity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70F8D-353C-EEA5-F474-4B851A804926}"/>
              </a:ext>
            </a:extLst>
          </p:cNvPr>
          <p:cNvSpPr txBox="1"/>
          <p:nvPr/>
        </p:nvSpPr>
        <p:spPr>
          <a:xfrm>
            <a:off x="127160" y="2343430"/>
            <a:ext cx="241640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latin typeface="+mj-lt"/>
              </a:rPr>
              <a:t>Cope: </a:t>
            </a:r>
            <a:r>
              <a:rPr lang="en-US" sz="1400" b="0" i="0" u="none" strike="noStrike" baseline="0" dirty="0">
                <a:latin typeface="+mj-lt"/>
              </a:rPr>
              <a:t>Top half of a two-part casting mold</a:t>
            </a:r>
          </a:p>
          <a:p>
            <a:r>
              <a:rPr lang="en-US" sz="1400" b="1" i="0" u="none" strike="noStrike" baseline="0" dirty="0">
                <a:latin typeface="+mj-lt"/>
              </a:rPr>
              <a:t>Drag: </a:t>
            </a:r>
            <a:r>
              <a:rPr lang="en-US" sz="1400" b="0" i="0" u="none" strike="noStrike" baseline="0" dirty="0">
                <a:latin typeface="+mj-lt"/>
              </a:rPr>
              <a:t>Bottom half of a two-part casting mold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55EB9-AC00-24F3-CBE9-C814A179C8F4}"/>
              </a:ext>
            </a:extLst>
          </p:cNvPr>
          <p:cNvSpPr txBox="1"/>
          <p:nvPr/>
        </p:nvSpPr>
        <p:spPr>
          <a:xfrm>
            <a:off x="127160" y="4372618"/>
            <a:ext cx="241640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j-lt"/>
              </a:rPr>
              <a:t>Core: </a:t>
            </a:r>
            <a:r>
              <a:rPr lang="en-US" sz="1400" b="0" i="0" u="none" strike="noStrike" baseline="0" dirty="0">
                <a:latin typeface="+mj-lt"/>
              </a:rPr>
              <a:t>A preformed sand shape inserted into a mold to form</a:t>
            </a:r>
          </a:p>
          <a:p>
            <a:pPr algn="l"/>
            <a:r>
              <a:rPr lang="en-US" sz="1400" b="0" i="0" u="none" strike="noStrike" baseline="0" dirty="0">
                <a:latin typeface="+mj-lt"/>
              </a:rPr>
              <a:t>the interior of a casting, or a hollow part</a:t>
            </a:r>
          </a:p>
          <a:p>
            <a:pPr algn="l"/>
            <a:r>
              <a:rPr lang="en-US" sz="1400" b="1" i="0" u="none" strike="noStrike" baseline="0" dirty="0">
                <a:latin typeface="+mj-lt"/>
              </a:rPr>
              <a:t>Riser: </a:t>
            </a:r>
            <a:r>
              <a:rPr lang="en-US" sz="1400" b="0" i="0" u="none" strike="noStrike" baseline="0" dirty="0">
                <a:latin typeface="+mj-lt"/>
              </a:rPr>
              <a:t>A reservoir to feed molten metal and control the solidification sequence</a:t>
            </a:r>
          </a:p>
          <a:p>
            <a:pPr algn="l"/>
            <a:r>
              <a:rPr lang="en-US" sz="1400" b="1" i="0" u="none" strike="noStrike" baseline="0" dirty="0">
                <a:latin typeface="+mj-lt"/>
              </a:rPr>
              <a:t>Vent: </a:t>
            </a:r>
            <a:r>
              <a:rPr lang="en-US" sz="1400" b="0" i="0" u="none" strike="noStrike" baseline="0" dirty="0">
                <a:latin typeface="+mj-lt"/>
              </a:rPr>
              <a:t>Allowing gas to escape from a mold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6739A8-EF25-90CB-BDDD-160E41C3A150}"/>
              </a:ext>
            </a:extLst>
          </p:cNvPr>
          <p:cNvSpPr txBox="1"/>
          <p:nvPr/>
        </p:nvSpPr>
        <p:spPr>
          <a:xfrm>
            <a:off x="3395381" y="5449836"/>
            <a:ext cx="559186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+mj-lt"/>
              </a:rPr>
              <a:t>Draft: </a:t>
            </a:r>
            <a:r>
              <a:rPr lang="en-US" sz="1400" b="0" i="0" u="none" strike="noStrike" baseline="0" dirty="0">
                <a:latin typeface="+mj-lt"/>
              </a:rPr>
              <a:t>Taper on the vertical sides of a pattern or </a:t>
            </a:r>
            <a:r>
              <a:rPr lang="en-US" sz="1400" b="0" i="0" u="none" strike="noStrike" baseline="0" dirty="0" err="1">
                <a:latin typeface="+mj-lt"/>
              </a:rPr>
              <a:t>corebox</a:t>
            </a:r>
            <a:r>
              <a:rPr lang="en-US" sz="1400" dirty="0">
                <a:latin typeface="+mj-lt"/>
              </a:rPr>
              <a:t> </a:t>
            </a:r>
            <a:r>
              <a:rPr lang="en-US" sz="1400" b="0" i="0" u="none" strike="noStrike" baseline="0" dirty="0">
                <a:latin typeface="+mj-lt"/>
              </a:rPr>
              <a:t>allowing the core or sand mold to be removed without distorting or tearing the sand</a:t>
            </a:r>
          </a:p>
          <a:p>
            <a:pPr algn="l"/>
            <a:r>
              <a:rPr lang="en-US" sz="1400" b="1" i="0" u="none" strike="noStrike" baseline="0" dirty="0">
                <a:latin typeface="+mj-lt"/>
              </a:rPr>
              <a:t>Mold: </a:t>
            </a:r>
            <a:r>
              <a:rPr lang="en-US" sz="1400" b="0" i="0" u="none" strike="noStrike" baseline="0" dirty="0">
                <a:latin typeface="+mj-lt"/>
              </a:rPr>
              <a:t>A rigid frame into which liquid metal is poured to form a </a:t>
            </a:r>
            <a:r>
              <a:rPr lang="en-US" altLang="zh-CN" sz="1400" b="0" i="0" u="none" strike="noStrike" baseline="0" dirty="0">
                <a:latin typeface="+mj-lt"/>
              </a:rPr>
              <a:t>c</a:t>
            </a:r>
            <a:r>
              <a:rPr lang="en-US" sz="1400" b="0" i="0" u="none" strike="noStrike" baseline="0" dirty="0">
                <a:latin typeface="+mj-lt"/>
              </a:rPr>
              <a:t>asting</a:t>
            </a:r>
          </a:p>
          <a:p>
            <a:pPr algn="l"/>
            <a:r>
              <a:rPr lang="en-US" sz="1400" b="1" i="0" u="none" strike="noStrike" baseline="0" dirty="0">
                <a:latin typeface="+mj-lt"/>
              </a:rPr>
              <a:t>Pattern: </a:t>
            </a:r>
            <a:r>
              <a:rPr lang="en-US" sz="1400" b="0" i="0" u="none" strike="noStrike" baseline="0" dirty="0">
                <a:latin typeface="+mj-lt"/>
              </a:rPr>
              <a:t>a replica of the part to be cast, used to shape the mold</a:t>
            </a:r>
          </a:p>
        </p:txBody>
      </p:sp>
    </p:spTree>
    <p:extLst>
      <p:ext uri="{BB962C8B-B14F-4D97-AF65-F5344CB8AC3E}">
        <p14:creationId xmlns:p14="http://schemas.microsoft.com/office/powerpoint/2010/main" val="5117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Sand Casting Process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Arial" charset="0"/>
              </a:rPr>
              <a:t>One of the oldest and most economical processes for creating metal parts and structures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09D78F33-72AA-FE8C-6BCA-563A2A77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462" y="1697991"/>
            <a:ext cx="390807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b="1" u="sng" dirty="0">
                <a:latin typeface="Calibri" panose="020F0502020204030204" pitchFamily="34" charset="0"/>
              </a:rPr>
              <a:t>S</a:t>
            </a:r>
            <a:r>
              <a:rPr lang="en-US" altLang="en-US" sz="2000" b="1" u="sng" dirty="0">
                <a:latin typeface="Calibri" panose="020F0502020204030204" pitchFamily="34" charset="0"/>
              </a:rPr>
              <a:t>and Casting Process </a:t>
            </a:r>
            <a:r>
              <a:rPr lang="en-US" altLang="zh-CN" sz="2000" b="1" u="sng" dirty="0">
                <a:latin typeface="Calibri" panose="020F0502020204030204" pitchFamily="34" charset="0"/>
              </a:rPr>
              <a:t>Overview</a:t>
            </a:r>
            <a:endParaRPr lang="en-US" altLang="en-US" sz="2000" b="1" u="sng" dirty="0">
              <a:latin typeface="Calibri" panose="020F050202020403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DD79C1-86F7-5904-962A-C4C19E1BF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9945" y="2128210"/>
            <a:ext cx="6877104" cy="42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4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b="1" dirty="0">
                <a:latin typeface="+mj-lt"/>
              </a:rPr>
              <a:t>Types of Sand Used in Sand Casting</a:t>
            </a:r>
            <a:endParaRPr lang="en-US" altLang="en-US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Arial" charset="0"/>
              </a:rPr>
              <a:t>There are three types of sand commonly used in a sand casting process: green sand, water glass (sodium silicate) and resin sand</a:t>
            </a:r>
          </a:p>
        </p:txBody>
      </p:sp>
      <p:sp>
        <p:nvSpPr>
          <p:cNvPr id="5" name="TextBox 31">
            <a:extLst>
              <a:ext uri="{FF2B5EF4-FFF2-40B4-BE49-F238E27FC236}">
                <a16:creationId xmlns:a16="http://schemas.microsoft.com/office/drawing/2014/main" id="{D6E9446A-4552-3C31-2CAF-1FD16A07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296" y="3294883"/>
            <a:ext cx="2085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200" i="1" dirty="0">
                <a:latin typeface="Calibri" panose="020F0502020204030204" pitchFamily="34" charset="0"/>
              </a:rPr>
              <a:t>Water Glass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2741D15F-07AB-A9A8-24B4-FB7F15CA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75" y="3318431"/>
            <a:ext cx="2248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200" i="1" dirty="0">
                <a:latin typeface="Calibri" panose="020F0502020204030204" pitchFamily="34" charset="0"/>
              </a:rPr>
              <a:t>Green Sand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0C47A138-FE4B-E606-3E72-A860D5DC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452" y="3294883"/>
            <a:ext cx="2440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200" i="1" dirty="0">
                <a:latin typeface="Calibri" panose="020F0502020204030204" pitchFamily="34" charset="0"/>
              </a:rPr>
              <a:t>Resin Sand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FAC083FD-0E76-E9D0-EB3C-2ED45B7A2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49" y="3595430"/>
            <a:ext cx="2644198" cy="294256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400" b="1" u="sng" dirty="0">
                <a:latin typeface="Calibri" panose="020F0502020204030204" pitchFamily="34" charset="0"/>
              </a:rPr>
              <a:t>Green Sand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A common casting process, using moist, clay-bonded molding sand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PROs: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Cost effective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CONs: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Rough surface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More casting defects (leftovers and sand holes)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DFEBF-D7DA-8D07-3EC3-D5C38251A857}"/>
              </a:ext>
            </a:extLst>
          </p:cNvPr>
          <p:cNvSpPr txBox="1"/>
          <p:nvPr/>
        </p:nvSpPr>
        <p:spPr>
          <a:xfrm>
            <a:off x="629691" y="1989136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[PHOTO 1]</a:t>
            </a:r>
          </a:p>
        </p:txBody>
      </p:sp>
      <p:pic>
        <p:nvPicPr>
          <p:cNvPr id="18" name="Picture 17" descr="A picture containing stone&#10;&#10;Description automatically generated">
            <a:extLst>
              <a:ext uri="{FF2B5EF4-FFF2-40B4-BE49-F238E27FC236}">
                <a16:creationId xmlns:a16="http://schemas.microsoft.com/office/drawing/2014/main" id="{2EB06A21-6B95-77F0-B09A-4C8F766C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5" y="1767837"/>
            <a:ext cx="2337705" cy="155847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3" name="Picture 22" descr="A picture containing indoor&#10;&#10;Description automatically generated">
            <a:extLst>
              <a:ext uri="{FF2B5EF4-FFF2-40B4-BE49-F238E27FC236}">
                <a16:creationId xmlns:a16="http://schemas.microsoft.com/office/drawing/2014/main" id="{6FF3FFF1-ED34-AD31-953D-F1D26346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452" y="1767837"/>
            <a:ext cx="2355620" cy="15704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867A3A-D2FD-E724-3F18-CBA12FD17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933" y="1762748"/>
            <a:ext cx="2333525" cy="155568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7" name="TextBox 31">
            <a:extLst>
              <a:ext uri="{FF2B5EF4-FFF2-40B4-BE49-F238E27FC236}">
                <a16:creationId xmlns:a16="http://schemas.microsoft.com/office/drawing/2014/main" id="{67729363-9C26-CE4C-46F5-E9A42560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901" y="3595430"/>
            <a:ext cx="2644198" cy="294257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400" b="1" u="sng" dirty="0">
                <a:latin typeface="Calibri" panose="020F0502020204030204" pitchFamily="34" charset="0"/>
              </a:rPr>
              <a:t>Water Glass (Sodium Silicate)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Another sand mold material that requires CO2 to dehydrate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Useful where a cavity is required in casting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PROs: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Does not emit harmful or irritating gases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CONs: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Can be difficult to separate / demold</a:t>
            </a:r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BBAA8175-75BB-5E7D-E108-4804A8F4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715" y="3595431"/>
            <a:ext cx="2644198" cy="294256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400" b="1" u="sng" dirty="0">
                <a:latin typeface="Calibri" panose="020F0502020204030204" pitchFamily="34" charset="0"/>
              </a:rPr>
              <a:t>Resin Sand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The chemical reaction created by the resin helps to bind and stiffen the quartz sand to make solid, hard and strong molds</a:t>
            </a:r>
            <a:endParaRPr lang="en-US" altLang="en-US" sz="14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PROs: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Less faulty castings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Better surface quality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CONs: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More expensive</a:t>
            </a:r>
          </a:p>
          <a:p>
            <a:pPr marL="457200" lvl="1" indent="-171450" eaLnBrk="1" hangingPunct="1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US" altLang="en-US" sz="1400" dirty="0">
                <a:latin typeface="Calibri" panose="020F0502020204030204" pitchFamily="34" charset="0"/>
              </a:rPr>
              <a:t>Lower production rate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CB938-A962-DC06-0EB2-2AEF48099F34}"/>
              </a:ext>
            </a:extLst>
          </p:cNvPr>
          <p:cNvSpPr/>
          <p:nvPr/>
        </p:nvSpPr>
        <p:spPr>
          <a:xfrm>
            <a:off x="6140450" y="1697991"/>
            <a:ext cx="2840445" cy="4897791"/>
          </a:xfrm>
          <a:prstGeom prst="rect">
            <a:avLst/>
          </a:prstGeom>
          <a:noFill/>
          <a:ln>
            <a:solidFill>
              <a:srgbClr val="1C71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Resin Sand Casting - Case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400" i="1" dirty="0">
                <a:latin typeface="+mj-lt"/>
                <a:cs typeface="Arial" charset="0"/>
              </a:rPr>
              <a:t>Resin sand casting is commonly seen on larger castings with low-medium production volumes. </a:t>
            </a:r>
            <a:endParaRPr lang="en-US" sz="2400" i="1" dirty="0">
              <a:latin typeface="+mj-lt"/>
              <a:cs typeface="Arial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DF5533-CD07-BF60-8132-7A81EAEF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605" y="1606739"/>
            <a:ext cx="4816171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05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b="1" u="sng" dirty="0">
                <a:latin typeface="Calibri" panose="020F0502020204030204" pitchFamily="34" charset="0"/>
              </a:rPr>
              <a:t>Resin Sand Casting Process</a:t>
            </a:r>
            <a:endParaRPr lang="en-US" altLang="en-US" b="1" u="sng" dirty="0">
              <a:latin typeface="Calibri" panose="020F0502020204030204" pitchFamily="34" charset="0"/>
            </a:endParaRPr>
          </a:p>
        </p:txBody>
      </p:sp>
      <p:sp>
        <p:nvSpPr>
          <p:cNvPr id="28" name="Chevron 6">
            <a:extLst>
              <a:ext uri="{FF2B5EF4-FFF2-40B4-BE49-F238E27FC236}">
                <a16:creationId xmlns:a16="http://schemas.microsoft.com/office/drawing/2014/main" id="{538C87F3-4050-481D-E639-D92F98CDE2B8}"/>
              </a:ext>
            </a:extLst>
          </p:cNvPr>
          <p:cNvSpPr/>
          <p:nvPr/>
        </p:nvSpPr>
        <p:spPr bwMode="auto">
          <a:xfrm>
            <a:off x="3132251" y="2146242"/>
            <a:ext cx="2704881" cy="553055"/>
          </a:xfrm>
          <a:prstGeom prst="chevron">
            <a:avLst>
              <a:gd name="adj" fmla="val 255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Mold/Core</a:t>
            </a:r>
            <a:r>
              <a:rPr lang="en-US" altLang="zh-CN" sz="1600" b="1" dirty="0">
                <a:solidFill>
                  <a:schemeClr val="bg1"/>
                </a:solidFill>
              </a:rPr>
              <a:t> Assembling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Chevron 9">
            <a:extLst>
              <a:ext uri="{FF2B5EF4-FFF2-40B4-BE49-F238E27FC236}">
                <a16:creationId xmlns:a16="http://schemas.microsoft.com/office/drawing/2014/main" id="{B707E744-990E-C19E-E971-3AE01AA06106}"/>
              </a:ext>
            </a:extLst>
          </p:cNvPr>
          <p:cNvSpPr/>
          <p:nvPr/>
        </p:nvSpPr>
        <p:spPr bwMode="auto">
          <a:xfrm>
            <a:off x="5981823" y="2146242"/>
            <a:ext cx="2554950" cy="553055"/>
          </a:xfrm>
          <a:prstGeom prst="chevron">
            <a:avLst>
              <a:gd name="adj" fmla="val 255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Pouring/Post Processing</a:t>
            </a:r>
          </a:p>
        </p:txBody>
      </p:sp>
      <p:sp>
        <p:nvSpPr>
          <p:cNvPr id="31" name="Pentagon 11">
            <a:extLst>
              <a:ext uri="{FF2B5EF4-FFF2-40B4-BE49-F238E27FC236}">
                <a16:creationId xmlns:a16="http://schemas.microsoft.com/office/drawing/2014/main" id="{C998CD4E-6A45-D054-0452-807EDEF4685D}"/>
              </a:ext>
            </a:extLst>
          </p:cNvPr>
          <p:cNvSpPr/>
          <p:nvPr/>
        </p:nvSpPr>
        <p:spPr bwMode="auto">
          <a:xfrm>
            <a:off x="532345" y="2146242"/>
            <a:ext cx="2409737" cy="553055"/>
          </a:xfrm>
          <a:prstGeom prst="homePlate">
            <a:avLst>
              <a:gd name="adj" fmla="val 2616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Mold/Core Production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B55D6DB6-8633-87C5-4D13-B94CE5D4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32" y="2732917"/>
            <a:ext cx="2409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cs typeface="Arial" charset="0"/>
              </a:rPr>
              <a:t>Create sand mold / core using tooling / pattern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0282699-87EF-EFE7-3FAC-AB07157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223" y="2732917"/>
            <a:ext cx="2409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cs typeface="Arial" charset="0"/>
              </a:rPr>
              <a:t>Assemble core, mold, sprue, riser, etc. 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36B5234D-ED95-3658-DCA9-CA8C8CD2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155" y="2732917"/>
            <a:ext cx="22322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  <a:cs typeface="Arial" charset="0"/>
              </a:rPr>
              <a:t>Pouring, shakeout, cutting, shot blast, etc.</a:t>
            </a:r>
          </a:p>
        </p:txBody>
      </p:sp>
      <p:pic>
        <p:nvPicPr>
          <p:cNvPr id="39" name="Picture 3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26CA1CF-C4C8-8BDD-CC76-B973B195C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26550" y="3309303"/>
            <a:ext cx="2192318" cy="158560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" name="Picture 39" descr="A picture containing ground, outdoor, old, broken&#10;&#10;Description automatically generated">
            <a:extLst>
              <a:ext uri="{FF2B5EF4-FFF2-40B4-BE49-F238E27FC236}">
                <a16:creationId xmlns:a16="http://schemas.microsoft.com/office/drawing/2014/main" id="{D9E572D1-6592-D2D8-CABC-C492779D3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50" y="4912450"/>
            <a:ext cx="2192318" cy="15211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1" name="Arrow: Down 40">
            <a:extLst>
              <a:ext uri="{FF2B5EF4-FFF2-40B4-BE49-F238E27FC236}">
                <a16:creationId xmlns:a16="http://schemas.microsoft.com/office/drawing/2014/main" id="{93B13192-DBD0-C2BD-7296-4A1FEFADB936}"/>
              </a:ext>
            </a:extLst>
          </p:cNvPr>
          <p:cNvSpPr/>
          <p:nvPr/>
        </p:nvSpPr>
        <p:spPr>
          <a:xfrm>
            <a:off x="1553611" y="4736908"/>
            <a:ext cx="336177" cy="31600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A picture containing ground, outdoor, old, dirty&#10;&#10;Description automatically generated">
            <a:extLst>
              <a:ext uri="{FF2B5EF4-FFF2-40B4-BE49-F238E27FC236}">
                <a16:creationId xmlns:a16="http://schemas.microsoft.com/office/drawing/2014/main" id="{F63A99CF-847E-DBCE-2756-7F6537C38D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222" y="3309303"/>
            <a:ext cx="2343419" cy="158560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6" name="Picture 45" descr="A picture containing ground, broken, old, dirty&#10;&#10;Description automatically generated">
            <a:extLst>
              <a:ext uri="{FF2B5EF4-FFF2-40B4-BE49-F238E27FC236}">
                <a16:creationId xmlns:a16="http://schemas.microsoft.com/office/drawing/2014/main" id="{DE5EF264-1A0E-80F9-030A-F1E70BA3FA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222" y="4908217"/>
            <a:ext cx="2343419" cy="15404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BF540BF-DC64-BBB8-452A-ABB4D6B40711}"/>
              </a:ext>
            </a:extLst>
          </p:cNvPr>
          <p:cNvSpPr/>
          <p:nvPr/>
        </p:nvSpPr>
        <p:spPr>
          <a:xfrm>
            <a:off x="4336002" y="4736908"/>
            <a:ext cx="336177" cy="31600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old, broken, dirty, gear&#10;&#10;Description automatically generated">
            <a:extLst>
              <a:ext uri="{FF2B5EF4-FFF2-40B4-BE49-F238E27FC236}">
                <a16:creationId xmlns:a16="http://schemas.microsoft.com/office/drawing/2014/main" id="{B4AE0310-2BCA-3D72-DB0C-4D8BA02BDF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90587" y="3753807"/>
            <a:ext cx="3127248" cy="223229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78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3774A3CF-A968-43C7-84BB-E262C641AE4E}"/>
              </a:ext>
            </a:extLst>
          </p:cNvPr>
          <p:cNvSpPr txBox="1">
            <a:spLocks/>
          </p:cNvSpPr>
          <p:nvPr/>
        </p:nvSpPr>
        <p:spPr>
          <a:xfrm>
            <a:off x="694073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4170543-7076-487E-9510-AA9915582E3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78E08494-8DFB-41FE-9D5E-1EBAF870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9" y="162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+mj-lt"/>
              </a:rPr>
              <a:t>Resin Sand Casting - Case Study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4080B-68C8-45F9-B466-92BE1706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48" y="699297"/>
            <a:ext cx="8781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zh-CN" sz="2400" i="1" dirty="0">
                <a:latin typeface="+mj-lt"/>
                <a:cs typeface="Arial" charset="0"/>
              </a:rPr>
              <a:t>Additional photos of resin sand casting process</a:t>
            </a:r>
            <a:endParaRPr lang="en-US" sz="2400" i="1" dirty="0">
              <a:latin typeface="+mj-lt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8B001-363D-EF38-53FD-421E365F9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05" y="1452792"/>
            <a:ext cx="2299126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A picture containing ground&#10;&#10;Description automatically generated">
            <a:extLst>
              <a:ext uri="{FF2B5EF4-FFF2-40B4-BE49-F238E27FC236}">
                <a16:creationId xmlns:a16="http://schemas.microsoft.com/office/drawing/2014/main" id="{AE7F2B27-EF8F-85A3-BFF2-3C01431FB1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515" y="1457568"/>
            <a:ext cx="2287316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14" descr="A picture containing ground, dirty, broken, old&#10;&#10;Description automatically generated">
            <a:extLst>
              <a:ext uri="{FF2B5EF4-FFF2-40B4-BE49-F238E27FC236}">
                <a16:creationId xmlns:a16="http://schemas.microsoft.com/office/drawing/2014/main" id="{CCE31466-6250-8DA3-27E6-2375873A3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516" y="4078929"/>
            <a:ext cx="2287315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2" name="Picture 21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644ACAB9-2A64-F79F-85E3-CEB22F07D1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722" y="1462344"/>
            <a:ext cx="2299126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08566E-6669-348A-C9CA-DC725A3F96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6504" y="4097179"/>
            <a:ext cx="2299126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" name="Picture 26" descr="A picture containing ground, broken, old, dirty&#10;&#10;Description automatically generated">
            <a:extLst>
              <a:ext uri="{FF2B5EF4-FFF2-40B4-BE49-F238E27FC236}">
                <a16:creationId xmlns:a16="http://schemas.microsoft.com/office/drawing/2014/main" id="{E6D918DD-8B27-A696-D255-13F07DD750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722" y="4087654"/>
            <a:ext cx="2299126" cy="2286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85019B8-460B-FE22-676E-EA9736969757}"/>
              </a:ext>
            </a:extLst>
          </p:cNvPr>
          <p:cNvSpPr txBox="1"/>
          <p:nvPr/>
        </p:nvSpPr>
        <p:spPr>
          <a:xfrm>
            <a:off x="616503" y="3738792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Sand Core Dipping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57C57F-47A2-2821-AEBD-00C2FE99EE72}"/>
              </a:ext>
            </a:extLst>
          </p:cNvPr>
          <p:cNvSpPr txBox="1"/>
          <p:nvPr/>
        </p:nvSpPr>
        <p:spPr>
          <a:xfrm>
            <a:off x="3344297" y="3738792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Sand Core Coating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70A4D0-D617-6B4E-6C9B-7E581A05AEDA}"/>
              </a:ext>
            </a:extLst>
          </p:cNvPr>
          <p:cNvSpPr txBox="1"/>
          <p:nvPr/>
        </p:nvSpPr>
        <p:spPr>
          <a:xfrm>
            <a:off x="6069704" y="3738792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Sand Shell Molding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1DB34-85C7-AA5B-DFAC-13476460E482}"/>
              </a:ext>
            </a:extLst>
          </p:cNvPr>
          <p:cNvSpPr txBox="1"/>
          <p:nvPr/>
        </p:nvSpPr>
        <p:spPr>
          <a:xfrm>
            <a:off x="616502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i="1" dirty="0">
                <a:latin typeface="+mj-lt"/>
                <a:cs typeface="Arial" charset="0"/>
              </a:rPr>
              <a:t>Sand Shell Molding</a:t>
            </a:r>
            <a:endParaRPr lang="en-US" sz="1400" i="1" dirty="0">
              <a:latin typeface="+mj-lt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B0238C-242F-360A-1802-573DB785A621}"/>
              </a:ext>
            </a:extLst>
          </p:cNvPr>
          <p:cNvSpPr txBox="1"/>
          <p:nvPr/>
        </p:nvSpPr>
        <p:spPr>
          <a:xfrm>
            <a:off x="3353722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Molds Assembly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398F6-9F65-8E6E-ED0C-FC24C10F75AD}"/>
              </a:ext>
            </a:extLst>
          </p:cNvPr>
          <p:cNvSpPr txBox="1"/>
          <p:nvPr/>
        </p:nvSpPr>
        <p:spPr>
          <a:xfrm>
            <a:off x="6090941" y="6387955"/>
            <a:ext cx="2299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dirty="0">
                <a:latin typeface="+mj-lt"/>
                <a:cs typeface="Arial" charset="0"/>
              </a:rPr>
              <a:t>Casting with Sprue/Risers</a:t>
            </a:r>
          </a:p>
        </p:txBody>
      </p:sp>
    </p:spTree>
    <p:extLst>
      <p:ext uri="{BB962C8B-B14F-4D97-AF65-F5344CB8AC3E}">
        <p14:creationId xmlns:p14="http://schemas.microsoft.com/office/powerpoint/2010/main" val="184643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27137</TotalTime>
  <Words>1112</Words>
  <Application>Microsoft Office PowerPoint</Application>
  <PresentationFormat>On-screen Show (4:3)</PresentationFormat>
  <Paragraphs>194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GT Casting Process 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GloTech Corporation</dc:title>
  <dc:creator>Zhao Yipeng</dc:creator>
  <cp:lastModifiedBy>Danny Ruzzin</cp:lastModifiedBy>
  <cp:revision>1584</cp:revision>
  <cp:lastPrinted>2021-06-15T20:22:47Z</cp:lastPrinted>
  <dcterms:created xsi:type="dcterms:W3CDTF">2012-01-19T15:17:59Z</dcterms:created>
  <dcterms:modified xsi:type="dcterms:W3CDTF">2024-07-22T13:52:13Z</dcterms:modified>
</cp:coreProperties>
</file>