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omments/modernComment_100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A3ED3D-C0BB-4D17-8DCD-C208A3823DB0}" name="Danny Ruzzin" initials="DR" userId="S::druzzin@glotech-corp.com::4c69c524-b61f-42bb-9e99-37493282f87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300" y="-169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C6363E23-F5B8-47F2-8A39-4948A487805F}" authorId="{F9A3ED3D-C0BB-4D17-8DCD-C208A3823DB0}" created="2024-05-09T13:24:01.117">
    <ac:deMkLst xmlns:ac="http://schemas.microsoft.com/office/drawing/2013/main/command">
      <pc:docMk xmlns:pc="http://schemas.microsoft.com/office/powerpoint/2013/main/command"/>
      <pc:sldMk xmlns:pc="http://schemas.microsoft.com/office/powerpoint/2013/main/command" cId="0" sldId="256"/>
      <ac:picMk id="24" creationId="{0AF78F9D-3EDB-2AF0-9CC9-0E33BE7A5DA7}"/>
    </ac:deMkLst>
    <p188:txBody>
      <a:bodyPr/>
      <a:lstStyle/>
      <a:p>
        <a:r>
          <a:rPr lang="en-US"/>
          <a:t>Can improve our "real" picture by getting an image with the product including the center hub of the Taper lock Bushing.</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5B402B95-DC0F-429D-A242-F7664D5264D3}" type="datetimeFigureOut">
              <a:rPr lang="en-US" smtClean="0"/>
              <a:t>5/9/2024</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E446CA2A-D009-455F-B7CB-84DBBFC4A339}" type="slidenum">
              <a:rPr lang="en-US" smtClean="0"/>
              <a:t>‹#›</a:t>
            </a:fld>
            <a:endParaRPr lang="en-US"/>
          </a:p>
        </p:txBody>
      </p:sp>
    </p:spTree>
    <p:extLst>
      <p:ext uri="{BB962C8B-B14F-4D97-AF65-F5344CB8AC3E}">
        <p14:creationId xmlns:p14="http://schemas.microsoft.com/office/powerpoint/2010/main" val="602306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3"/>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165860" y="5632704"/>
            <a:ext cx="5440679" cy="25146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5" name="Holder 5"/>
          <p:cNvSpPr>
            <a:spLocks noGrp="1"/>
          </p:cNvSpPr>
          <p:nvPr>
            <p:ph type="dt" sz="half" idx="6"/>
          </p:nvPr>
        </p:nvSpPr>
        <p:spPr/>
        <p:txBody>
          <a:bodyPr lIns="0" tIns="0" rIns="0" bIns="0"/>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5" name="Holder 5"/>
          <p:cNvSpPr>
            <a:spLocks noGrp="1"/>
          </p:cNvSpPr>
          <p:nvPr>
            <p:ph type="dt" sz="half" idx="6"/>
          </p:nvPr>
        </p:nvSpPr>
        <p:spPr/>
        <p:txBody>
          <a:bodyPr lIns="0" tIns="0" rIns="0" bIns="0"/>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002785" y="2313432"/>
            <a:ext cx="3380994" cy="6638544"/>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6" name="Holder 6"/>
          <p:cNvSpPr>
            <a:spLocks noGrp="1"/>
          </p:cNvSpPr>
          <p:nvPr>
            <p:ph type="dt" sz="half" idx="6"/>
          </p:nvPr>
        </p:nvSpPr>
        <p:spPr/>
        <p:txBody>
          <a:bodyPr lIns="0" tIns="0" rIns="0" bIns="0"/>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4" name="Holder 4"/>
          <p:cNvSpPr>
            <a:spLocks noGrp="1"/>
          </p:cNvSpPr>
          <p:nvPr>
            <p:ph type="dt" sz="half" idx="6"/>
          </p:nvPr>
        </p:nvSpPr>
        <p:spPr/>
        <p:txBody>
          <a:bodyPr lIns="0" tIns="0" rIns="0" bIns="0"/>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3" name="Holder 3"/>
          <p:cNvSpPr>
            <a:spLocks noGrp="1"/>
          </p:cNvSpPr>
          <p:nvPr>
            <p:ph type="dt" sz="half" idx="6"/>
          </p:nvPr>
        </p:nvSpPr>
        <p:spPr/>
        <p:txBody>
          <a:bodyPr lIns="0" tIns="0" rIns="0" bIns="0"/>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347461" y="0"/>
            <a:ext cx="2424938" cy="1003249"/>
          </a:xfrm>
          <a:custGeom>
            <a:avLst/>
            <a:gdLst/>
            <a:ahLst/>
            <a:cxnLst/>
            <a:rect l="l" t="t" r="r" b="b"/>
            <a:pathLst>
              <a:path w="2424938" h="1003249">
                <a:moveTo>
                  <a:pt x="0" y="0"/>
                </a:moveTo>
                <a:lnTo>
                  <a:pt x="2424938" y="0"/>
                </a:lnTo>
                <a:lnTo>
                  <a:pt x="2424938" y="1003249"/>
                </a:lnTo>
                <a:lnTo>
                  <a:pt x="0" y="1003249"/>
                </a:lnTo>
                <a:lnTo>
                  <a:pt x="0" y="0"/>
                </a:lnTo>
                <a:close/>
              </a:path>
            </a:pathLst>
          </a:custGeom>
          <a:solidFill>
            <a:srgbClr val="231F20"/>
          </a:solidFill>
        </p:spPr>
        <p:txBody>
          <a:bodyPr wrap="square" lIns="0" tIns="0" rIns="0" bIns="0" rtlCol="0">
            <a:noAutofit/>
          </a:bodyPr>
          <a:lstStyle/>
          <a:p>
            <a:endParaRPr/>
          </a:p>
        </p:txBody>
      </p:sp>
      <p:sp>
        <p:nvSpPr>
          <p:cNvPr id="17" name="bk object 17"/>
          <p:cNvSpPr/>
          <p:nvPr/>
        </p:nvSpPr>
        <p:spPr>
          <a:xfrm>
            <a:off x="5504688" y="0"/>
            <a:ext cx="2267712" cy="844296"/>
          </a:xfrm>
          <a:custGeom>
            <a:avLst/>
            <a:gdLst/>
            <a:ahLst/>
            <a:cxnLst/>
            <a:rect l="l" t="t" r="r" b="b"/>
            <a:pathLst>
              <a:path w="2267711" h="844296">
                <a:moveTo>
                  <a:pt x="0" y="844296"/>
                </a:moveTo>
                <a:lnTo>
                  <a:pt x="2267712" y="844296"/>
                </a:lnTo>
                <a:lnTo>
                  <a:pt x="2267712" y="0"/>
                </a:lnTo>
                <a:lnTo>
                  <a:pt x="0" y="0"/>
                </a:lnTo>
                <a:lnTo>
                  <a:pt x="0" y="844296"/>
                </a:lnTo>
                <a:close/>
              </a:path>
            </a:pathLst>
          </a:custGeom>
          <a:solidFill>
            <a:srgbClr val="1C70C1"/>
          </a:solidFill>
        </p:spPr>
        <p:txBody>
          <a:bodyPr wrap="square" lIns="0" tIns="0" rIns="0" bIns="0" rtlCol="0">
            <a:noAutofit/>
          </a:bodyPr>
          <a:lstStyle/>
          <a:p>
            <a:endParaRPr/>
          </a:p>
        </p:txBody>
      </p:sp>
      <p:sp>
        <p:nvSpPr>
          <p:cNvPr id="2" name="Holder 2"/>
          <p:cNvSpPr>
            <a:spLocks noGrp="1"/>
          </p:cNvSpPr>
          <p:nvPr>
            <p:ph type="title"/>
          </p:nvPr>
        </p:nvSpPr>
        <p:spPr>
          <a:xfrm>
            <a:off x="388620" y="402335"/>
            <a:ext cx="6995159" cy="1609343"/>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388620" y="2313432"/>
            <a:ext cx="6995159" cy="6638544"/>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444500" y="9354741"/>
            <a:ext cx="1144884" cy="443865"/>
          </a:xfrm>
          <a:prstGeom prst="rect">
            <a:avLst/>
          </a:prstGeom>
        </p:spPr>
        <p:txBody>
          <a:bodyPr wrap="square" lIns="0" tIns="0" rIns="0" bIns="0">
            <a:noAutofit/>
          </a:bodyPr>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rPr>
              <a:t>i</a:t>
            </a:r>
            <a:r>
              <a:rPr sz="700" spc="-10" dirty="0">
                <a:solidFill>
                  <a:srgbClr val="414042"/>
                </a:solidFill>
                <a:latin typeface="Calibri Light"/>
                <a:cs typeface="Calibri Light"/>
              </a:rPr>
              <a:t>n</a:t>
            </a:r>
            <a:r>
              <a:rPr sz="700" spc="-25" dirty="0">
                <a:solidFill>
                  <a:srgbClr val="414042"/>
                </a:solidFill>
                <a:latin typeface="Calibri Light"/>
                <a:cs typeface="Calibri Light"/>
              </a:rPr>
              <a:t>f</a:t>
            </a:r>
            <a:r>
              <a:rPr sz="700" spc="-5" dirty="0">
                <a:solidFill>
                  <a:srgbClr val="414042"/>
                </a:solidFill>
                <a:latin typeface="Calibri Light"/>
                <a:cs typeface="Calibri Light"/>
              </a:rPr>
              <a:t>o@glo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p:txBody>
      </p:sp>
      <p:sp>
        <p:nvSpPr>
          <p:cNvPr id="5" name="Holder 5"/>
          <p:cNvSpPr>
            <a:spLocks noGrp="1"/>
          </p:cNvSpPr>
          <p:nvPr>
            <p:ph type="dt" sz="half" idx="6"/>
          </p:nvPr>
        </p:nvSpPr>
        <p:spPr>
          <a:xfrm>
            <a:off x="6109164" y="9578975"/>
            <a:ext cx="1218854" cy="230504"/>
          </a:xfrm>
          <a:prstGeom prst="rect">
            <a:avLst/>
          </a:prstGeom>
        </p:spPr>
        <p:txBody>
          <a:bodyPr wrap="square" lIns="0" tIns="0" rIns="0" bIns="0">
            <a:noAutofit/>
          </a:bodyPr>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ww</a:t>
            </a:r>
            <a:r>
              <a:rPr sz="700" spc="-55" dirty="0">
                <a:solidFill>
                  <a:srgbClr val="414042"/>
                </a:solidFill>
                <a:latin typeface="Calibri Light"/>
                <a:cs typeface="Calibri Light"/>
              </a:rPr>
              <a:t>w</a:t>
            </a:r>
            <a:r>
              <a:rPr sz="700" spc="0" dirty="0">
                <a:solidFill>
                  <a:srgbClr val="414042"/>
                </a:solidFill>
                <a:latin typeface="Calibri Light"/>
                <a:cs typeface="Calibri Light"/>
              </a:rPr>
              <a:t>.</a:t>
            </a:r>
            <a:r>
              <a:rPr sz="700" spc="-5" dirty="0">
                <a:solidFill>
                  <a:srgbClr val="414042"/>
                </a:solidFill>
                <a:latin typeface="Calibri Light"/>
                <a:cs typeface="Calibri Light"/>
              </a:rPr>
              <a:t>glo</a:t>
            </a:r>
            <a:r>
              <a:rPr sz="700" spc="-15" dirty="0">
                <a:solidFill>
                  <a:srgbClr val="414042"/>
                </a:solidFill>
                <a:latin typeface="Calibri Light"/>
                <a:cs typeface="Calibri Light"/>
              </a:rPr>
              <a:t>t</a:t>
            </a:r>
            <a:r>
              <a:rPr sz="700" spc="0" dirty="0">
                <a:solidFill>
                  <a:srgbClr val="414042"/>
                </a:solidFill>
                <a:latin typeface="Calibri Light"/>
                <a:cs typeface="Calibri Light"/>
              </a:rPr>
              <a:t>ech-</a:t>
            </a:r>
            <a:r>
              <a:rPr sz="700" spc="-10" dirty="0">
                <a:solidFill>
                  <a:srgbClr val="414042"/>
                </a:solidFill>
                <a:latin typeface="Calibri Light"/>
                <a:cs typeface="Calibri Light"/>
              </a:rPr>
              <a:t>c</a:t>
            </a:r>
            <a:r>
              <a:rPr sz="700" spc="-5" dirty="0">
                <a:solidFill>
                  <a:srgbClr val="414042"/>
                </a:solidFill>
                <a:latin typeface="Calibri Light"/>
                <a:cs typeface="Calibri Light"/>
              </a:rPr>
              <a:t>orp.</a:t>
            </a:r>
            <a:r>
              <a:rPr sz="700" spc="-15" dirty="0">
                <a:solidFill>
                  <a:srgbClr val="414042"/>
                </a:solidFill>
                <a:latin typeface="Calibri Light"/>
                <a:cs typeface="Calibri Light"/>
              </a:rPr>
              <a:t>c</a:t>
            </a:r>
            <a:r>
              <a:rPr sz="700" spc="0" dirty="0">
                <a:solidFill>
                  <a:srgbClr val="414042"/>
                </a:solidFill>
                <a:latin typeface="Calibri Light"/>
                <a:cs typeface="Calibri Light"/>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microsoft.com/office/2018/10/relationships/comments" Target="../comments/modernComment_100_0.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hyperlink" Target="http://www.glotech-corp.com/" TargetMode="External"/><Relationship Id="rId4" Type="http://schemas.openxmlformats.org/officeDocument/2006/relationships/hyperlink" Target="mailto:info%40glotech-corp.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57187"/>
            <a:ext cx="841235" cy="548639"/>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p:nvPr/>
        </p:nvSpPr>
        <p:spPr>
          <a:xfrm>
            <a:off x="4953000" y="0"/>
            <a:ext cx="2779043" cy="1003249"/>
          </a:xfrm>
          <a:custGeom>
            <a:avLst/>
            <a:gdLst/>
            <a:ahLst/>
            <a:cxnLst/>
            <a:rect l="l" t="t" r="r" b="b"/>
            <a:pathLst>
              <a:path w="2424938" h="1003249">
                <a:moveTo>
                  <a:pt x="0" y="0"/>
                </a:moveTo>
                <a:lnTo>
                  <a:pt x="2424938" y="0"/>
                </a:lnTo>
                <a:lnTo>
                  <a:pt x="2424938" y="1003249"/>
                </a:lnTo>
                <a:lnTo>
                  <a:pt x="0" y="1003249"/>
                </a:lnTo>
                <a:lnTo>
                  <a:pt x="0" y="0"/>
                </a:lnTo>
                <a:close/>
              </a:path>
            </a:pathLst>
          </a:custGeom>
          <a:solidFill>
            <a:srgbClr val="231F20"/>
          </a:solidFill>
        </p:spPr>
        <p:txBody>
          <a:bodyPr wrap="square" lIns="0" tIns="0" rIns="0" bIns="0" rtlCol="0">
            <a:noAutofit/>
          </a:bodyPr>
          <a:lstStyle/>
          <a:p>
            <a:endParaRPr/>
          </a:p>
        </p:txBody>
      </p:sp>
      <p:sp>
        <p:nvSpPr>
          <p:cNvPr id="4" name="object 4"/>
          <p:cNvSpPr/>
          <p:nvPr/>
        </p:nvSpPr>
        <p:spPr>
          <a:xfrm>
            <a:off x="5105400" y="0"/>
            <a:ext cx="2667000" cy="844296"/>
          </a:xfrm>
          <a:custGeom>
            <a:avLst/>
            <a:gdLst/>
            <a:ahLst/>
            <a:cxnLst/>
            <a:rect l="l" t="t" r="r" b="b"/>
            <a:pathLst>
              <a:path w="2267711" h="844296">
                <a:moveTo>
                  <a:pt x="0" y="844296"/>
                </a:moveTo>
                <a:lnTo>
                  <a:pt x="2267712" y="844296"/>
                </a:lnTo>
                <a:lnTo>
                  <a:pt x="2267712" y="0"/>
                </a:lnTo>
                <a:lnTo>
                  <a:pt x="0" y="0"/>
                </a:lnTo>
                <a:lnTo>
                  <a:pt x="0" y="844296"/>
                </a:lnTo>
                <a:close/>
              </a:path>
            </a:pathLst>
          </a:custGeom>
          <a:solidFill>
            <a:srgbClr val="1C70C1"/>
          </a:solidFill>
        </p:spPr>
        <p:txBody>
          <a:bodyPr wrap="square" lIns="0" tIns="0" rIns="0" bIns="0" rtlCol="0">
            <a:noAutofit/>
          </a:bodyPr>
          <a:lstStyle/>
          <a:p>
            <a:endParaRPr/>
          </a:p>
        </p:txBody>
      </p:sp>
      <p:sp>
        <p:nvSpPr>
          <p:cNvPr id="5" name="object 5"/>
          <p:cNvSpPr txBox="1"/>
          <p:nvPr/>
        </p:nvSpPr>
        <p:spPr>
          <a:xfrm>
            <a:off x="1298435" y="13883"/>
            <a:ext cx="6702565" cy="904240"/>
          </a:xfrm>
          <a:prstGeom prst="rect">
            <a:avLst/>
          </a:prstGeom>
        </p:spPr>
        <p:txBody>
          <a:bodyPr vert="horz" wrap="square" lIns="0" tIns="0" rIns="0" bIns="0" rtlCol="0">
            <a:noAutofit/>
          </a:bodyPr>
          <a:lstStyle/>
          <a:p>
            <a:pPr marR="471170" algn="r">
              <a:lnSpc>
                <a:spcPct val="100000"/>
              </a:lnSpc>
            </a:pPr>
            <a:r>
              <a:rPr lang="en-US" sz="2200" b="1" dirty="0">
                <a:solidFill>
                  <a:srgbClr val="FFFFFF"/>
                </a:solidFill>
                <a:latin typeface="Calibri"/>
                <a:cs typeface="Calibri"/>
              </a:rPr>
              <a:t>PA20000 Series</a:t>
            </a:r>
            <a:endParaRPr lang="en-US" sz="2200" b="1" dirty="0">
              <a:latin typeface="Calibri"/>
              <a:cs typeface="Calibri"/>
            </a:endParaRPr>
          </a:p>
          <a:p>
            <a:pPr marR="471170" algn="r">
              <a:lnSpc>
                <a:spcPct val="100000"/>
              </a:lnSpc>
            </a:pPr>
            <a:r>
              <a:rPr lang="en-US" sz="1800" dirty="0">
                <a:solidFill>
                  <a:srgbClr val="FFFFFF"/>
                </a:solidFill>
                <a:latin typeface="Calibri Light"/>
                <a:cs typeface="Calibri Light"/>
              </a:rPr>
              <a:t>Flexible Drive Couplings</a:t>
            </a:r>
            <a:endParaRPr lang="en-US" sz="1800" dirty="0">
              <a:latin typeface="Calibri Light"/>
              <a:cs typeface="Calibri Light"/>
            </a:endParaRPr>
          </a:p>
          <a:p>
            <a:pPr marL="12700">
              <a:lnSpc>
                <a:spcPts val="2230"/>
              </a:lnSpc>
            </a:pPr>
            <a:r>
              <a:rPr lang="en-US" sz="2400" b="1" dirty="0">
                <a:solidFill>
                  <a:srgbClr val="4073BE"/>
                </a:solidFill>
                <a:latin typeface="Calibri"/>
                <a:cs typeface="Calibri"/>
              </a:rPr>
              <a:t>ZENITH EP</a:t>
            </a:r>
            <a:endParaRPr sz="2400" dirty="0">
              <a:latin typeface="Calibri"/>
              <a:cs typeface="Calibri"/>
            </a:endParaRPr>
          </a:p>
        </p:txBody>
      </p:sp>
      <p:sp>
        <p:nvSpPr>
          <p:cNvPr id="6" name="object 6"/>
          <p:cNvSpPr txBox="1"/>
          <p:nvPr/>
        </p:nvSpPr>
        <p:spPr>
          <a:xfrm>
            <a:off x="880141" y="6958545"/>
            <a:ext cx="1696999" cy="266700"/>
          </a:xfrm>
          <a:prstGeom prst="rect">
            <a:avLst/>
          </a:prstGeom>
        </p:spPr>
        <p:txBody>
          <a:bodyPr vert="horz" wrap="square" lIns="0" tIns="0" rIns="0" bIns="0" rtlCol="0">
            <a:noAutofit/>
          </a:bodyPr>
          <a:lstStyle/>
          <a:p>
            <a:pPr marL="12700">
              <a:lnSpc>
                <a:spcPct val="100000"/>
              </a:lnSpc>
            </a:pPr>
            <a:r>
              <a:rPr lang="en-US" b="1" dirty="0">
                <a:solidFill>
                  <a:srgbClr val="1C70C1"/>
                </a:solidFill>
                <a:latin typeface="Calibri"/>
                <a:cs typeface="Calibri"/>
              </a:rPr>
              <a:t>Dimensions</a:t>
            </a:r>
            <a:endParaRPr dirty="0">
              <a:latin typeface="Calibri"/>
              <a:cs typeface="Calibri"/>
            </a:endParaRPr>
          </a:p>
        </p:txBody>
      </p:sp>
      <p:sp>
        <p:nvSpPr>
          <p:cNvPr id="9" name="object 9"/>
          <p:cNvSpPr txBox="1"/>
          <p:nvPr/>
        </p:nvSpPr>
        <p:spPr>
          <a:xfrm>
            <a:off x="4030470" y="5490464"/>
            <a:ext cx="1474217" cy="266700"/>
          </a:xfrm>
          <a:prstGeom prst="rect">
            <a:avLst/>
          </a:prstGeom>
        </p:spPr>
        <p:txBody>
          <a:bodyPr vert="horz" wrap="square" lIns="0" tIns="0" rIns="0" bIns="0" rtlCol="0">
            <a:noAutofit/>
          </a:bodyPr>
          <a:lstStyle/>
          <a:p>
            <a:pPr marL="12700">
              <a:lnSpc>
                <a:spcPct val="100000"/>
              </a:lnSpc>
            </a:pPr>
            <a:r>
              <a:rPr b="1" spc="-10" dirty="0">
                <a:solidFill>
                  <a:srgbClr val="1C70C1"/>
                </a:solidFill>
                <a:latin typeface="Calibri"/>
                <a:cs typeface="Calibri"/>
              </a:rPr>
              <a:t>Specifi</a:t>
            </a:r>
            <a:r>
              <a:rPr b="1" spc="-20" dirty="0">
                <a:solidFill>
                  <a:srgbClr val="1C70C1"/>
                </a:solidFill>
                <a:latin typeface="Calibri"/>
                <a:cs typeface="Calibri"/>
              </a:rPr>
              <a:t>ca</a:t>
            </a:r>
            <a:r>
              <a:rPr b="1" spc="-10" dirty="0">
                <a:solidFill>
                  <a:srgbClr val="1C70C1"/>
                </a:solidFill>
                <a:latin typeface="Calibri"/>
                <a:cs typeface="Calibri"/>
              </a:rPr>
              <a:t>tions</a:t>
            </a:r>
            <a:endParaRPr dirty="0">
              <a:latin typeface="Calibri"/>
              <a:cs typeface="Calibri"/>
            </a:endParaRPr>
          </a:p>
        </p:txBody>
      </p:sp>
      <p:sp>
        <p:nvSpPr>
          <p:cNvPr id="16" name="object 16"/>
          <p:cNvSpPr txBox="1">
            <a:spLocks noGrp="1"/>
          </p:cNvSpPr>
          <p:nvPr>
            <p:ph type="ftr" sz="quarter" idx="5"/>
          </p:nvPr>
        </p:nvSpPr>
        <p:spPr>
          <a:prstGeom prst="rect">
            <a:avLst/>
          </a:prstGeom>
        </p:spPr>
        <p:txBody>
          <a:bodyPr vert="horz" wrap="square" lIns="0" tIns="0" rIns="0" bIns="0" rtlCol="0">
            <a:noAutofit/>
          </a:bodyPr>
          <a:lstStyle/>
          <a:p>
            <a:pPr marL="12700" marR="12700">
              <a:lnSpc>
                <a:spcPct val="100000"/>
              </a:lnSpc>
            </a:pPr>
            <a:r>
              <a:rPr sz="700" spc="-5" dirty="0">
                <a:solidFill>
                  <a:srgbClr val="414042"/>
                </a:solidFill>
                <a:latin typeface="Calibri Light"/>
                <a:cs typeface="Calibri Light"/>
              </a:rPr>
              <a:t>4611 Johnson Rd, Sui</a:t>
            </a:r>
            <a:r>
              <a:rPr sz="700" spc="-15" dirty="0">
                <a:solidFill>
                  <a:srgbClr val="414042"/>
                </a:solidFill>
                <a:latin typeface="Calibri Light"/>
                <a:cs typeface="Calibri Light"/>
              </a:rPr>
              <a:t>t</a:t>
            </a:r>
            <a:r>
              <a:rPr sz="700" spc="0" dirty="0">
                <a:solidFill>
                  <a:srgbClr val="414042"/>
                </a:solidFill>
                <a:latin typeface="Calibri Light"/>
                <a:cs typeface="Calibri Light"/>
              </a:rPr>
              <a:t>e </a:t>
            </a:r>
            <a:r>
              <a:rPr sz="700" spc="-5" dirty="0">
                <a:solidFill>
                  <a:srgbClr val="414042"/>
                </a:solidFill>
                <a:latin typeface="Calibri Light"/>
                <a:cs typeface="Calibri Light"/>
              </a:rPr>
              <a:t>#8 Co</a:t>
            </a:r>
            <a:r>
              <a:rPr sz="700" spc="-10" dirty="0">
                <a:solidFill>
                  <a:srgbClr val="414042"/>
                </a:solidFill>
                <a:latin typeface="Calibri Light"/>
                <a:cs typeface="Calibri Light"/>
              </a:rPr>
              <a:t>c</a:t>
            </a:r>
            <a:r>
              <a:rPr sz="700" spc="-5" dirty="0">
                <a:solidFill>
                  <a:srgbClr val="414042"/>
                </a:solidFill>
                <a:latin typeface="Calibri Light"/>
                <a:cs typeface="Calibri Light"/>
              </a:rPr>
              <a:t>onut C</a:t>
            </a:r>
            <a:r>
              <a:rPr sz="700" spc="-20" dirty="0">
                <a:solidFill>
                  <a:srgbClr val="414042"/>
                </a:solidFill>
                <a:latin typeface="Calibri Light"/>
                <a:cs typeface="Calibri Light"/>
              </a:rPr>
              <a:t>r</a:t>
            </a:r>
            <a:r>
              <a:rPr sz="700" spc="-5" dirty="0">
                <a:solidFill>
                  <a:srgbClr val="414042"/>
                </a:solidFill>
                <a:latin typeface="Calibri Light"/>
                <a:cs typeface="Calibri Light"/>
              </a:rPr>
              <a:t>eek, FL 33073 </a:t>
            </a:r>
            <a:r>
              <a:rPr sz="700" spc="-20" dirty="0">
                <a:solidFill>
                  <a:srgbClr val="414042"/>
                </a:solidFill>
                <a:latin typeface="Calibri Light"/>
                <a:cs typeface="Calibri Light"/>
              </a:rPr>
              <a:t>U</a:t>
            </a:r>
            <a:r>
              <a:rPr sz="700" spc="-5" dirty="0">
                <a:solidFill>
                  <a:srgbClr val="414042"/>
                </a:solidFill>
                <a:latin typeface="Calibri Light"/>
                <a:cs typeface="Calibri Light"/>
              </a:rPr>
              <a:t>.S.A. Phone: (954) 725-8740</a:t>
            </a:r>
            <a:endParaRPr sz="700">
              <a:latin typeface="Calibri Light"/>
              <a:cs typeface="Calibri Light"/>
            </a:endParaRPr>
          </a:p>
          <a:p>
            <a:pPr marL="12700">
              <a:lnSpc>
                <a:spcPct val="100000"/>
              </a:lnSpc>
            </a:pPr>
            <a:r>
              <a:rPr sz="700" spc="-5" dirty="0">
                <a:solidFill>
                  <a:srgbClr val="414042"/>
                </a:solidFill>
                <a:latin typeface="Calibri Light"/>
                <a:cs typeface="Calibri Light"/>
                <a:hlinkClick r:id="rId4"/>
              </a:rPr>
              <a:t>i</a:t>
            </a:r>
            <a:r>
              <a:rPr sz="700" spc="-10" dirty="0">
                <a:solidFill>
                  <a:srgbClr val="414042"/>
                </a:solidFill>
                <a:latin typeface="Calibri Light"/>
                <a:cs typeface="Calibri Light"/>
                <a:hlinkClick r:id="rId4"/>
              </a:rPr>
              <a:t>n</a:t>
            </a:r>
            <a:r>
              <a:rPr sz="700" spc="-25" dirty="0">
                <a:solidFill>
                  <a:srgbClr val="414042"/>
                </a:solidFill>
                <a:latin typeface="Calibri Light"/>
                <a:cs typeface="Calibri Light"/>
                <a:hlinkClick r:id="rId4"/>
              </a:rPr>
              <a:t>f</a:t>
            </a:r>
            <a:r>
              <a:rPr sz="700" spc="-5" dirty="0">
                <a:solidFill>
                  <a:srgbClr val="414042"/>
                </a:solidFill>
                <a:latin typeface="Calibri Light"/>
                <a:cs typeface="Calibri Light"/>
                <a:hlinkClick r:id="rId4"/>
              </a:rPr>
              <a:t>o@glo</a:t>
            </a:r>
            <a:r>
              <a:rPr sz="700" spc="-15" dirty="0">
                <a:solidFill>
                  <a:srgbClr val="414042"/>
                </a:solidFill>
                <a:latin typeface="Calibri Light"/>
                <a:cs typeface="Calibri Light"/>
                <a:hlinkClick r:id="rId4"/>
              </a:rPr>
              <a:t>t</a:t>
            </a:r>
            <a:r>
              <a:rPr sz="700" spc="0" dirty="0">
                <a:solidFill>
                  <a:srgbClr val="414042"/>
                </a:solidFill>
                <a:latin typeface="Calibri Light"/>
                <a:cs typeface="Calibri Light"/>
                <a:hlinkClick r:id="rId4"/>
              </a:rPr>
              <a:t>ech-</a:t>
            </a:r>
            <a:r>
              <a:rPr sz="700" spc="-10" dirty="0">
                <a:solidFill>
                  <a:srgbClr val="414042"/>
                </a:solidFill>
                <a:latin typeface="Calibri Light"/>
                <a:cs typeface="Calibri Light"/>
                <a:hlinkClick r:id="rId4"/>
              </a:rPr>
              <a:t>c</a:t>
            </a:r>
            <a:r>
              <a:rPr sz="700" spc="-5" dirty="0">
                <a:solidFill>
                  <a:srgbClr val="414042"/>
                </a:solidFill>
                <a:latin typeface="Calibri Light"/>
                <a:cs typeface="Calibri Light"/>
                <a:hlinkClick r:id="rId4"/>
              </a:rPr>
              <a:t>orp.</a:t>
            </a:r>
            <a:r>
              <a:rPr sz="700" spc="-15" dirty="0">
                <a:solidFill>
                  <a:srgbClr val="414042"/>
                </a:solidFill>
                <a:latin typeface="Calibri Light"/>
                <a:cs typeface="Calibri Light"/>
                <a:hlinkClick r:id="rId4"/>
              </a:rPr>
              <a:t>c</a:t>
            </a:r>
            <a:r>
              <a:rPr sz="700" spc="0" dirty="0">
                <a:solidFill>
                  <a:srgbClr val="414042"/>
                </a:solidFill>
                <a:latin typeface="Calibri Light"/>
                <a:cs typeface="Calibri Light"/>
                <a:hlinkClick r:id="rId4"/>
              </a:rPr>
              <a:t>om</a:t>
            </a:r>
            <a:endParaRPr sz="700">
              <a:latin typeface="Calibri Light"/>
              <a:cs typeface="Calibri Light"/>
            </a:endParaRPr>
          </a:p>
        </p:txBody>
      </p:sp>
      <p:sp>
        <p:nvSpPr>
          <p:cNvPr id="17" name="object 17"/>
          <p:cNvSpPr txBox="1">
            <a:spLocks noGrp="1"/>
          </p:cNvSpPr>
          <p:nvPr>
            <p:ph type="dt" sz="half" idx="6"/>
          </p:nvPr>
        </p:nvSpPr>
        <p:spPr>
          <a:prstGeom prst="rect">
            <a:avLst/>
          </a:prstGeom>
        </p:spPr>
        <p:txBody>
          <a:bodyPr vert="horz" wrap="square" lIns="0" tIns="0" rIns="0" bIns="0" rtlCol="0">
            <a:noAutofit/>
          </a:bodyPr>
          <a:lstStyle/>
          <a:p>
            <a:pPr marL="12700">
              <a:lnSpc>
                <a:spcPct val="100000"/>
              </a:lnSpc>
            </a:pPr>
            <a:r>
              <a:rPr sz="700" spc="-5" dirty="0">
                <a:solidFill>
                  <a:srgbClr val="414042"/>
                </a:solidFill>
                <a:latin typeface="Calibri Light"/>
                <a:cs typeface="Calibri Light"/>
              </a:rPr>
              <a:t>Visit us </a:t>
            </a:r>
            <a:r>
              <a:rPr sz="700" spc="-15" dirty="0">
                <a:solidFill>
                  <a:srgbClr val="414042"/>
                </a:solidFill>
                <a:latin typeface="Calibri Light"/>
                <a:cs typeface="Calibri Light"/>
              </a:rPr>
              <a:t>a</a:t>
            </a:r>
            <a:r>
              <a:rPr sz="700" spc="-5" dirty="0">
                <a:solidFill>
                  <a:srgbClr val="414042"/>
                </a:solidFill>
                <a:latin typeface="Calibri Light"/>
                <a:cs typeface="Calibri Light"/>
              </a:rPr>
              <a:t>t </a:t>
            </a:r>
            <a:r>
              <a:rPr sz="700" spc="-5" dirty="0">
                <a:solidFill>
                  <a:srgbClr val="414042"/>
                </a:solidFill>
                <a:latin typeface="Calibri Light"/>
                <a:cs typeface="Calibri Light"/>
                <a:hlinkClick r:id="rId5"/>
              </a:rPr>
              <a:t>ww</a:t>
            </a:r>
            <a:r>
              <a:rPr sz="700" spc="-55" dirty="0">
                <a:solidFill>
                  <a:srgbClr val="414042"/>
                </a:solidFill>
                <a:latin typeface="Calibri Light"/>
                <a:cs typeface="Calibri Light"/>
                <a:hlinkClick r:id="rId5"/>
              </a:rPr>
              <a:t>w</a:t>
            </a:r>
            <a:r>
              <a:rPr sz="700" spc="0" dirty="0">
                <a:solidFill>
                  <a:srgbClr val="414042"/>
                </a:solidFill>
                <a:latin typeface="Calibri Light"/>
                <a:cs typeface="Calibri Light"/>
                <a:hlinkClick r:id="rId5"/>
              </a:rPr>
              <a:t>.</a:t>
            </a:r>
            <a:r>
              <a:rPr sz="700" spc="-5" dirty="0">
                <a:solidFill>
                  <a:srgbClr val="414042"/>
                </a:solidFill>
                <a:latin typeface="Calibri Light"/>
                <a:cs typeface="Calibri Light"/>
                <a:hlinkClick r:id="rId5"/>
              </a:rPr>
              <a:t>glo</a:t>
            </a:r>
            <a:r>
              <a:rPr sz="700" spc="-15" dirty="0">
                <a:solidFill>
                  <a:srgbClr val="414042"/>
                </a:solidFill>
                <a:latin typeface="Calibri Light"/>
                <a:cs typeface="Calibri Light"/>
                <a:hlinkClick r:id="rId5"/>
              </a:rPr>
              <a:t>t</a:t>
            </a:r>
            <a:r>
              <a:rPr sz="700" spc="0" dirty="0">
                <a:solidFill>
                  <a:srgbClr val="414042"/>
                </a:solidFill>
                <a:latin typeface="Calibri Light"/>
                <a:cs typeface="Calibri Light"/>
                <a:hlinkClick r:id="rId5"/>
              </a:rPr>
              <a:t>ech-</a:t>
            </a:r>
            <a:r>
              <a:rPr sz="700" spc="-10" dirty="0">
                <a:solidFill>
                  <a:srgbClr val="414042"/>
                </a:solidFill>
                <a:latin typeface="Calibri Light"/>
                <a:cs typeface="Calibri Light"/>
                <a:hlinkClick r:id="rId5"/>
              </a:rPr>
              <a:t>c</a:t>
            </a:r>
            <a:r>
              <a:rPr sz="700" spc="-5" dirty="0">
                <a:solidFill>
                  <a:srgbClr val="414042"/>
                </a:solidFill>
                <a:latin typeface="Calibri Light"/>
                <a:cs typeface="Calibri Light"/>
                <a:hlinkClick r:id="rId5"/>
              </a:rPr>
              <a:t>orp.</a:t>
            </a:r>
            <a:r>
              <a:rPr sz="700" spc="-15" dirty="0">
                <a:solidFill>
                  <a:srgbClr val="414042"/>
                </a:solidFill>
                <a:latin typeface="Calibri Light"/>
                <a:cs typeface="Calibri Light"/>
                <a:hlinkClick r:id="rId5"/>
              </a:rPr>
              <a:t>c</a:t>
            </a:r>
            <a:r>
              <a:rPr sz="700" spc="0" dirty="0">
                <a:solidFill>
                  <a:srgbClr val="414042"/>
                </a:solidFill>
                <a:latin typeface="Calibri Light"/>
                <a:cs typeface="Calibri Light"/>
                <a:hlinkClick r:id="rId5"/>
              </a:rPr>
              <a:t>om</a:t>
            </a:r>
            <a:endParaRPr sz="700">
              <a:latin typeface="Calibri Light"/>
              <a:cs typeface="Calibri Light"/>
            </a:endParaRPr>
          </a:p>
          <a:p>
            <a:pPr marL="198755">
              <a:lnSpc>
                <a:spcPct val="100000"/>
              </a:lnSpc>
            </a:pPr>
            <a:r>
              <a:rPr sz="700" dirty="0">
                <a:solidFill>
                  <a:srgbClr val="414042"/>
                </a:solidFill>
                <a:latin typeface="Calibri Light"/>
                <a:cs typeface="Calibri Light"/>
              </a:rPr>
              <a:t>©2020 Glo</a:t>
            </a:r>
            <a:r>
              <a:rPr sz="700" spc="-65" dirty="0">
                <a:solidFill>
                  <a:srgbClr val="414042"/>
                </a:solidFill>
                <a:latin typeface="Calibri Light"/>
                <a:cs typeface="Calibri Light"/>
              </a:rPr>
              <a:t>T</a:t>
            </a:r>
            <a:r>
              <a:rPr sz="700" spc="0" dirty="0">
                <a:solidFill>
                  <a:srgbClr val="414042"/>
                </a:solidFill>
                <a:latin typeface="Calibri Light"/>
                <a:cs typeface="Calibri Light"/>
              </a:rPr>
              <a:t>ech Corpo</a:t>
            </a:r>
            <a:r>
              <a:rPr sz="700" spc="-15" dirty="0">
                <a:solidFill>
                  <a:srgbClr val="414042"/>
                </a:solidFill>
                <a:latin typeface="Calibri Light"/>
                <a:cs typeface="Calibri Light"/>
              </a:rPr>
              <a:t>r</a:t>
            </a:r>
            <a:r>
              <a:rPr sz="700" spc="-10" dirty="0">
                <a:solidFill>
                  <a:srgbClr val="414042"/>
                </a:solidFill>
                <a:latin typeface="Calibri Light"/>
                <a:cs typeface="Calibri Light"/>
              </a:rPr>
              <a:t>a</a:t>
            </a:r>
            <a:r>
              <a:rPr sz="700" spc="-5" dirty="0">
                <a:solidFill>
                  <a:srgbClr val="414042"/>
                </a:solidFill>
                <a:latin typeface="Calibri Light"/>
                <a:cs typeface="Calibri Light"/>
              </a:rPr>
              <a:t>tion</a:t>
            </a:r>
            <a:endParaRPr sz="700">
              <a:latin typeface="Calibri Light"/>
              <a:cs typeface="Calibri Light"/>
            </a:endParaRPr>
          </a:p>
        </p:txBody>
      </p:sp>
      <p:graphicFrame>
        <p:nvGraphicFramePr>
          <p:cNvPr id="18" name="Table 3">
            <a:extLst>
              <a:ext uri="{FF2B5EF4-FFF2-40B4-BE49-F238E27FC236}">
                <a16:creationId xmlns:a16="http://schemas.microsoft.com/office/drawing/2014/main" id="{87643B9C-807F-F0AC-0A64-6ABB1B37B383}"/>
              </a:ext>
            </a:extLst>
          </p:cNvPr>
          <p:cNvGraphicFramePr>
            <a:graphicFrameLocks noGrp="1"/>
          </p:cNvGraphicFramePr>
          <p:nvPr>
            <p:extLst>
              <p:ext uri="{D42A27DB-BD31-4B8C-83A1-F6EECF244321}">
                <p14:modId xmlns:p14="http://schemas.microsoft.com/office/powerpoint/2010/main" val="832056948"/>
              </p:ext>
            </p:extLst>
          </p:nvPr>
        </p:nvGraphicFramePr>
        <p:xfrm>
          <a:off x="842041" y="7299072"/>
          <a:ext cx="6094921" cy="1293223"/>
        </p:xfrm>
        <a:graphic>
          <a:graphicData uri="http://schemas.openxmlformats.org/drawingml/2006/table">
            <a:tbl>
              <a:tblPr firstRow="1" bandRow="1">
                <a:tableStyleId>{5C22544A-7EE6-4342-B048-85BDC9FD1C3A}</a:tableStyleId>
              </a:tblPr>
              <a:tblGrid>
                <a:gridCol w="657543">
                  <a:extLst>
                    <a:ext uri="{9D8B030D-6E8A-4147-A177-3AD203B41FA5}">
                      <a16:colId xmlns:a16="http://schemas.microsoft.com/office/drawing/2014/main" val="1970259788"/>
                    </a:ext>
                  </a:extLst>
                </a:gridCol>
                <a:gridCol w="592836">
                  <a:extLst>
                    <a:ext uri="{9D8B030D-6E8A-4147-A177-3AD203B41FA5}">
                      <a16:colId xmlns:a16="http://schemas.microsoft.com/office/drawing/2014/main" val="306618298"/>
                    </a:ext>
                  </a:extLst>
                </a:gridCol>
                <a:gridCol w="1197610">
                  <a:extLst>
                    <a:ext uri="{9D8B030D-6E8A-4147-A177-3AD203B41FA5}">
                      <a16:colId xmlns:a16="http://schemas.microsoft.com/office/drawing/2014/main" val="1858843088"/>
                    </a:ext>
                  </a:extLst>
                </a:gridCol>
                <a:gridCol w="1367155">
                  <a:extLst>
                    <a:ext uri="{9D8B030D-6E8A-4147-A177-3AD203B41FA5}">
                      <a16:colId xmlns:a16="http://schemas.microsoft.com/office/drawing/2014/main" val="1822301724"/>
                    </a:ext>
                  </a:extLst>
                </a:gridCol>
                <a:gridCol w="1137920">
                  <a:extLst>
                    <a:ext uri="{9D8B030D-6E8A-4147-A177-3AD203B41FA5}">
                      <a16:colId xmlns:a16="http://schemas.microsoft.com/office/drawing/2014/main" val="1656786622"/>
                    </a:ext>
                  </a:extLst>
                </a:gridCol>
                <a:gridCol w="1141857">
                  <a:extLst>
                    <a:ext uri="{9D8B030D-6E8A-4147-A177-3AD203B41FA5}">
                      <a16:colId xmlns:a16="http://schemas.microsoft.com/office/drawing/2014/main" val="93312782"/>
                    </a:ext>
                  </a:extLst>
                </a:gridCol>
              </a:tblGrid>
              <a:tr h="296039">
                <a:tc>
                  <a:txBody>
                    <a:bodyPr/>
                    <a:lstStyle/>
                    <a:p>
                      <a:pPr algn="ctr"/>
                      <a:r>
                        <a:rPr lang="en-US" sz="1300" b="0" dirty="0"/>
                        <a:t>Model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t>SAE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t>Overall OD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t>Bolt Hole Dia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t>Shaft Size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b="0" dirty="0"/>
                        <a:t>Thickness “T”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0417101"/>
                  </a:ext>
                </a:extLst>
              </a:tr>
              <a:tr h="249296">
                <a:tc>
                  <a:txBody>
                    <a:bodyPr/>
                    <a:lstStyle/>
                    <a:p>
                      <a:pPr algn="ctr"/>
                      <a:r>
                        <a:rPr lang="en-US" sz="1000" dirty="0"/>
                        <a:t>C20065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224.0[8.82]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200.0[11.63]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50.8[2.00]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41.0[1.61]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9408144"/>
                  </a:ext>
                </a:extLst>
              </a:tr>
              <a:tr h="249296">
                <a:tc>
                  <a:txBody>
                    <a:bodyPr/>
                    <a:lstStyle/>
                    <a:p>
                      <a:pPr algn="ctr"/>
                      <a:r>
                        <a:rPr lang="en-US" sz="1000" dirty="0"/>
                        <a:t>C20010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314.3[12.37]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275.0[10.83]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50.8[2.00]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37.0[1.46]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2522221"/>
                  </a:ext>
                </a:extLst>
              </a:tr>
              <a:tr h="249296">
                <a:tc>
                  <a:txBody>
                    <a:bodyPr/>
                    <a:lstStyle/>
                    <a:p>
                      <a:pPr algn="ctr"/>
                      <a:r>
                        <a:rPr lang="en-US" sz="1000" dirty="0"/>
                        <a:t>C20115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352.4[13.87]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333.4[13.13]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50.8[2.00]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52.0[2.05]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711370"/>
                  </a:ext>
                </a:extLst>
              </a:tr>
              <a:tr h="249296">
                <a:tc>
                  <a:txBody>
                    <a:bodyPr/>
                    <a:lstStyle/>
                    <a:p>
                      <a:pPr algn="ctr"/>
                      <a:r>
                        <a:rPr lang="en-US" sz="1000" dirty="0"/>
                        <a:t>C20014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468.0[18.43]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438.2[17.25]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69.9[2.75]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90.0[3.54]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1944056"/>
                  </a:ext>
                </a:extLst>
              </a:tr>
            </a:tbl>
          </a:graphicData>
        </a:graphic>
      </p:graphicFrame>
      <p:pic>
        <p:nvPicPr>
          <p:cNvPr id="22" name="Picture 21">
            <a:extLst>
              <a:ext uri="{FF2B5EF4-FFF2-40B4-BE49-F238E27FC236}">
                <a16:creationId xmlns:a16="http://schemas.microsoft.com/office/drawing/2014/main" id="{EA5C5359-1F8F-6086-9ECC-7B6319F2777F}"/>
              </a:ext>
            </a:extLst>
          </p:cNvPr>
          <p:cNvPicPr>
            <a:picLocks noChangeAspect="1"/>
          </p:cNvPicPr>
          <p:nvPr/>
        </p:nvPicPr>
        <p:blipFill>
          <a:blip r:embed="rId6"/>
          <a:stretch>
            <a:fillRect/>
          </a:stretch>
        </p:blipFill>
        <p:spPr>
          <a:xfrm>
            <a:off x="1503827" y="4114067"/>
            <a:ext cx="4576762" cy="2789701"/>
          </a:xfrm>
          <a:prstGeom prst="rect">
            <a:avLst/>
          </a:prstGeom>
        </p:spPr>
      </p:pic>
      <p:pic>
        <p:nvPicPr>
          <p:cNvPr id="24" name="Picture 23">
            <a:extLst>
              <a:ext uri="{FF2B5EF4-FFF2-40B4-BE49-F238E27FC236}">
                <a16:creationId xmlns:a16="http://schemas.microsoft.com/office/drawing/2014/main" id="{0AF78F9D-3EDB-2AF0-9CC9-0E33BE7A5DA7}"/>
              </a:ext>
            </a:extLst>
          </p:cNvPr>
          <p:cNvPicPr>
            <a:picLocks noChangeAspect="1"/>
          </p:cNvPicPr>
          <p:nvPr/>
        </p:nvPicPr>
        <p:blipFill>
          <a:blip r:embed="rId7"/>
          <a:stretch>
            <a:fillRect/>
          </a:stretch>
        </p:blipFill>
        <p:spPr>
          <a:xfrm rot="10800000">
            <a:off x="4634603" y="1301365"/>
            <a:ext cx="2465293" cy="2561105"/>
          </a:xfrm>
          <a:prstGeom prst="rect">
            <a:avLst/>
          </a:prstGeom>
        </p:spPr>
      </p:pic>
      <p:sp>
        <p:nvSpPr>
          <p:cNvPr id="25" name="object 7">
            <a:extLst>
              <a:ext uri="{FF2B5EF4-FFF2-40B4-BE49-F238E27FC236}">
                <a16:creationId xmlns:a16="http://schemas.microsoft.com/office/drawing/2014/main" id="{DB8DBB13-21F9-82A3-6517-30E8CDD95D38}"/>
              </a:ext>
            </a:extLst>
          </p:cNvPr>
          <p:cNvSpPr txBox="1"/>
          <p:nvPr/>
        </p:nvSpPr>
        <p:spPr>
          <a:xfrm>
            <a:off x="444500" y="1235362"/>
            <a:ext cx="3200400" cy="1526273"/>
          </a:xfrm>
          <a:prstGeom prst="rect">
            <a:avLst/>
          </a:prstGeom>
        </p:spPr>
        <p:txBody>
          <a:bodyPr vert="horz" wrap="square" lIns="0" tIns="0" rIns="0" bIns="0" rtlCol="0">
            <a:noAutofit/>
          </a:bodyPr>
          <a:lstStyle/>
          <a:p>
            <a:pPr marL="12700">
              <a:lnSpc>
                <a:spcPct val="100000"/>
              </a:lnSpc>
            </a:pPr>
            <a:r>
              <a:rPr lang="en-US" sz="1600" b="1" spc="-40" dirty="0">
                <a:solidFill>
                  <a:srgbClr val="1C70C1"/>
                </a:solidFill>
                <a:latin typeface="Calibri"/>
                <a:cs typeface="Calibri"/>
              </a:rPr>
              <a:t>Product Overview</a:t>
            </a:r>
            <a:endParaRPr lang="en-US" sz="1600" b="1" spc="-40" dirty="0">
              <a:latin typeface="Calibri"/>
              <a:cs typeface="Calibri"/>
            </a:endParaRPr>
          </a:p>
          <a:p>
            <a:pPr marL="12700">
              <a:lnSpc>
                <a:spcPct val="100000"/>
              </a:lnSpc>
            </a:pPr>
            <a:r>
              <a:rPr lang="en-US" sz="900" dirty="0">
                <a:solidFill>
                  <a:srgbClr val="414042"/>
                </a:solidFill>
                <a:cs typeface="Calibri"/>
              </a:rPr>
              <a:t>The PA20000 series Flexible Drive Couplings is meticulously engineered to withstand the rigors of demanding applications in construction, industrial, rental, and municipal sectors. Originally tailored for compatibility with PA2400 and PA2600 pumps, these couplings adhere to the highest manufacturing standards ensuring uncompromised quality. Constructed with premium materials, they boast the strength for torque transmission and the flexibility to accommodate misalignments and absorb shock and vibration.</a:t>
            </a:r>
            <a:endParaRPr lang="en-US" sz="900" dirty="0">
              <a:solidFill>
                <a:srgbClr val="414042"/>
              </a:solidFill>
              <a:latin typeface="Calibri"/>
              <a:cs typeface="Calibri"/>
            </a:endParaRPr>
          </a:p>
          <a:p>
            <a:pPr marL="118110" marR="862965" indent="-106045">
              <a:lnSpc>
                <a:spcPct val="121200"/>
              </a:lnSpc>
              <a:buClr>
                <a:srgbClr val="414042"/>
              </a:buClr>
              <a:buFont typeface="Calibri"/>
              <a:buChar char="•"/>
              <a:tabLst>
                <a:tab pos="118110" algn="l"/>
              </a:tabLst>
            </a:pPr>
            <a:endParaRPr lang="en-US" sz="1100" dirty="0">
              <a:latin typeface="Calibri"/>
              <a:cs typeface="Calibri"/>
            </a:endParaRPr>
          </a:p>
        </p:txBody>
      </p:sp>
      <p:sp>
        <p:nvSpPr>
          <p:cNvPr id="7" name="object 7"/>
          <p:cNvSpPr txBox="1"/>
          <p:nvPr/>
        </p:nvSpPr>
        <p:spPr>
          <a:xfrm>
            <a:off x="457200" y="2849338"/>
            <a:ext cx="3200400" cy="1722662"/>
          </a:xfrm>
          <a:prstGeom prst="rect">
            <a:avLst/>
          </a:prstGeom>
        </p:spPr>
        <p:txBody>
          <a:bodyPr vert="horz" wrap="square" lIns="0" tIns="0" rIns="0" bIns="0" rtlCol="0">
            <a:noAutofit/>
          </a:bodyPr>
          <a:lstStyle/>
          <a:p>
            <a:pPr marL="12700">
              <a:lnSpc>
                <a:spcPct val="100000"/>
              </a:lnSpc>
            </a:pPr>
            <a:r>
              <a:rPr sz="1600" b="1" spc="-40" dirty="0">
                <a:solidFill>
                  <a:srgbClr val="1C70C1"/>
                </a:solidFill>
                <a:latin typeface="Calibri"/>
                <a:cs typeface="Calibri"/>
              </a:rPr>
              <a:t>K</a:t>
            </a:r>
            <a:r>
              <a:rPr sz="1600" b="1" spc="-15" dirty="0">
                <a:solidFill>
                  <a:srgbClr val="1C70C1"/>
                </a:solidFill>
                <a:latin typeface="Calibri"/>
                <a:cs typeface="Calibri"/>
              </a:rPr>
              <a:t>e</a:t>
            </a:r>
            <a:r>
              <a:rPr sz="1600" b="1" spc="-10" dirty="0">
                <a:solidFill>
                  <a:srgbClr val="1C70C1"/>
                </a:solidFill>
                <a:latin typeface="Calibri"/>
                <a:cs typeface="Calibri"/>
              </a:rPr>
              <a:t>y </a:t>
            </a:r>
            <a:r>
              <a:rPr sz="1600" b="1" spc="-35" dirty="0">
                <a:solidFill>
                  <a:srgbClr val="1C70C1"/>
                </a:solidFill>
                <a:latin typeface="Calibri"/>
                <a:cs typeface="Calibri"/>
              </a:rPr>
              <a:t>F</a:t>
            </a:r>
            <a:r>
              <a:rPr sz="1600" b="1" spc="0" dirty="0">
                <a:solidFill>
                  <a:srgbClr val="1C70C1"/>
                </a:solidFill>
                <a:latin typeface="Calibri"/>
                <a:cs typeface="Calibri"/>
              </a:rPr>
              <a:t>e</a:t>
            </a:r>
            <a:r>
              <a:rPr sz="1600" b="1" spc="-15" dirty="0">
                <a:solidFill>
                  <a:srgbClr val="1C70C1"/>
                </a:solidFill>
                <a:latin typeface="Calibri"/>
                <a:cs typeface="Calibri"/>
              </a:rPr>
              <a:t>a</a:t>
            </a:r>
            <a:r>
              <a:rPr sz="1600" b="1" spc="-10" dirty="0">
                <a:solidFill>
                  <a:srgbClr val="1C70C1"/>
                </a:solidFill>
                <a:latin typeface="Calibri"/>
                <a:cs typeface="Calibri"/>
              </a:rPr>
              <a:t>tu</a:t>
            </a:r>
            <a:r>
              <a:rPr sz="1600" b="1" spc="-30" dirty="0">
                <a:solidFill>
                  <a:srgbClr val="1C70C1"/>
                </a:solidFill>
                <a:latin typeface="Calibri"/>
                <a:cs typeface="Calibri"/>
              </a:rPr>
              <a:t>r</a:t>
            </a:r>
            <a:r>
              <a:rPr sz="1600" b="1" spc="0" dirty="0">
                <a:solidFill>
                  <a:srgbClr val="1C70C1"/>
                </a:solidFill>
                <a:latin typeface="Calibri"/>
                <a:cs typeface="Calibri"/>
              </a:rPr>
              <a:t>es</a:t>
            </a:r>
            <a:endParaRPr sz="1600" dirty="0">
              <a:latin typeface="Calibri"/>
              <a:cs typeface="Calibri"/>
            </a:endParaRPr>
          </a:p>
          <a:p>
            <a:pPr marL="127000" marR="309245" indent="-114300">
              <a:lnSpc>
                <a:spcPct val="121200"/>
              </a:lnSpc>
              <a:spcBef>
                <a:spcPts val="350"/>
              </a:spcBef>
              <a:buClr>
                <a:srgbClr val="414042"/>
              </a:buClr>
              <a:buFont typeface="Calibri"/>
              <a:buChar char="•"/>
              <a:tabLst>
                <a:tab pos="127000" algn="l"/>
              </a:tabLst>
            </a:pPr>
            <a:r>
              <a:rPr lang="en-US" sz="900" dirty="0">
                <a:solidFill>
                  <a:srgbClr val="414042"/>
                </a:solidFill>
                <a:cs typeface="Calibri"/>
              </a:rPr>
              <a:t>Optimized design accommodates angular, axial, and parallel misalignment between shafts, preventing wear. </a:t>
            </a:r>
          </a:p>
          <a:p>
            <a:pPr marL="127000" marR="309245" indent="-114300">
              <a:lnSpc>
                <a:spcPct val="121200"/>
              </a:lnSpc>
              <a:spcBef>
                <a:spcPts val="350"/>
              </a:spcBef>
              <a:buClr>
                <a:srgbClr val="414042"/>
              </a:buClr>
              <a:buFont typeface="Calibri"/>
              <a:buChar char="•"/>
              <a:tabLst>
                <a:tab pos="127000" algn="l"/>
              </a:tabLst>
            </a:pPr>
            <a:r>
              <a:rPr lang="en-US" sz="900" dirty="0">
                <a:solidFill>
                  <a:srgbClr val="414042"/>
                </a:solidFill>
                <a:latin typeface="Calibri"/>
                <a:cs typeface="Calibri"/>
              </a:rPr>
              <a:t>Rubber designed to absorb maximum shock and vibration.</a:t>
            </a:r>
          </a:p>
          <a:p>
            <a:pPr marL="127000" marR="309245" indent="-114300">
              <a:lnSpc>
                <a:spcPct val="121200"/>
              </a:lnSpc>
              <a:spcBef>
                <a:spcPts val="350"/>
              </a:spcBef>
              <a:buClr>
                <a:srgbClr val="414042"/>
              </a:buClr>
              <a:buFont typeface="Calibri"/>
              <a:buChar char="•"/>
              <a:tabLst>
                <a:tab pos="127000" algn="l"/>
              </a:tabLst>
            </a:pPr>
            <a:r>
              <a:rPr lang="en-US" sz="900" spc="0" dirty="0">
                <a:solidFill>
                  <a:srgbClr val="414042"/>
                </a:solidFill>
                <a:latin typeface="Calibri"/>
                <a:cs typeface="Calibri"/>
              </a:rPr>
              <a:t>Flange dimensions compatible with SAE standard J620 and Standard Taper Lock Bushings </a:t>
            </a:r>
            <a:r>
              <a:rPr lang="en-US" sz="900" dirty="0">
                <a:solidFill>
                  <a:srgbClr val="414042"/>
                </a:solidFill>
                <a:latin typeface="Calibri"/>
                <a:cs typeface="Calibri"/>
              </a:rPr>
              <a:t>ensure easy connection and installation with a large variety of equipment.</a:t>
            </a:r>
            <a:endParaRPr lang="en-US" sz="900" spc="0" dirty="0">
              <a:solidFill>
                <a:srgbClr val="414042"/>
              </a:solidFill>
              <a:latin typeface="Calibri"/>
              <a:cs typeface="Calibri"/>
            </a:endParaRPr>
          </a:p>
          <a:p>
            <a:pPr marL="127000" marR="309245" indent="-114300">
              <a:lnSpc>
                <a:spcPct val="121200"/>
              </a:lnSpc>
              <a:spcBef>
                <a:spcPts val="350"/>
              </a:spcBef>
              <a:buClr>
                <a:srgbClr val="414042"/>
              </a:buClr>
              <a:buFont typeface="Calibri"/>
              <a:buChar char="•"/>
              <a:tabLst>
                <a:tab pos="127000" algn="l"/>
              </a:tabLst>
            </a:pPr>
            <a:r>
              <a:rPr lang="en-US" sz="900" dirty="0">
                <a:solidFill>
                  <a:srgbClr val="414042"/>
                </a:solidFill>
                <a:latin typeface="Calibri"/>
                <a:cs typeface="Calibri"/>
              </a:rPr>
              <a:t>Additional model sizes available upon request.</a:t>
            </a:r>
          </a:p>
          <a:p>
            <a:pPr marL="127000" marR="309245" indent="-114300">
              <a:lnSpc>
                <a:spcPct val="121200"/>
              </a:lnSpc>
              <a:spcBef>
                <a:spcPts val="350"/>
              </a:spcBef>
              <a:buClr>
                <a:srgbClr val="414042"/>
              </a:buClr>
              <a:buFont typeface="Calibri"/>
              <a:buChar char="•"/>
              <a:tabLst>
                <a:tab pos="127000" algn="l"/>
              </a:tabLst>
            </a:pPr>
            <a:endParaRPr lang="en-US" sz="900" dirty="0">
              <a:solidFill>
                <a:srgbClr val="414042"/>
              </a:solidFill>
              <a:latin typeface="Calibri"/>
              <a:cs typeface="Calibri"/>
            </a:endParaRPr>
          </a:p>
          <a:p>
            <a:pPr marL="118110" marR="862965" indent="-106045">
              <a:lnSpc>
                <a:spcPct val="121200"/>
              </a:lnSpc>
              <a:buClr>
                <a:srgbClr val="414042"/>
              </a:buClr>
              <a:buFont typeface="Calibri"/>
              <a:buChar char="•"/>
              <a:tabLst>
                <a:tab pos="118110" algn="l"/>
              </a:tabLst>
            </a:pPr>
            <a:endParaRPr lang="en-US" sz="1100" dirty="0">
              <a:latin typeface="Calibri"/>
              <a:cs typeface="Calibri"/>
            </a:endParaRPr>
          </a:p>
        </p:txBody>
      </p:sp>
    </p:spTree>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41404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820</TotalTime>
  <Words>246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 Tech</dc:creator>
  <cp:lastModifiedBy>Danny Ruzzin</cp:lastModifiedBy>
  <cp:revision>11</cp:revision>
  <dcterms:created xsi:type="dcterms:W3CDTF">2022-06-23T11:46:47Z</dcterms:created>
  <dcterms:modified xsi:type="dcterms:W3CDTF">2024-05-09T13:57:49Z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2020-07-21T00:00:00Z</vt:filetime>
  </property>
  <property fmtid="{D5CDD505-2E9C-101B-9397-08002B2CF9AE}" pid="3" name="LastSaved">
    <vt:filetime>2022-06-23T00:00:00Z</vt:filetime>
  </property>
</Properties>
</file>